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63" r:id="rId3"/>
    <p:sldId id="259" r:id="rId4"/>
    <p:sldId id="265" r:id="rId5"/>
    <p:sldId id="264" r:id="rId6"/>
    <p:sldId id="267" r:id="rId7"/>
    <p:sldId id="269" r:id="rId8"/>
    <p:sldId id="271" r:id="rId9"/>
    <p:sldId id="278" r:id="rId10"/>
    <p:sldId id="274" r:id="rId11"/>
    <p:sldId id="275" r:id="rId12"/>
    <p:sldId id="276" r:id="rId13"/>
    <p:sldId id="272" r:id="rId14"/>
  </p:sldIdLst>
  <p:sldSz cx="9144000" cy="6858000" type="screen4x3"/>
  <p:notesSz cx="6797675" cy="9926638"/>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3668" autoAdjust="0"/>
  </p:normalViewPr>
  <p:slideViewPr>
    <p:cSldViewPr>
      <p:cViewPr varScale="1">
        <p:scale>
          <a:sx n="66" d="100"/>
          <a:sy n="66" d="100"/>
        </p:scale>
        <p:origin x="1858" y="58"/>
      </p:cViewPr>
      <p:guideLst>
        <p:guide orient="horz" pos="2160"/>
        <p:guide pos="2880"/>
      </p:guideLst>
    </p:cSldViewPr>
  </p:slideViewPr>
  <p:outlineViewPr>
    <p:cViewPr>
      <p:scale>
        <a:sx n="33" d="100"/>
        <a:sy n="33" d="100"/>
      </p:scale>
      <p:origin x="0" y="1023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8057"/>
          </a:xfrm>
          <a:prstGeom prst="rect">
            <a:avLst/>
          </a:prstGeom>
        </p:spPr>
        <p:txBody>
          <a:bodyPr vert="horz" lIns="91440" tIns="45720" rIns="91440" bIns="45720" rtlCol="0"/>
          <a:lstStyle>
            <a:lvl1pPr algn="r">
              <a:defRPr sz="1200"/>
            </a:lvl1pPr>
          </a:lstStyle>
          <a:p>
            <a:fld id="{EBAFA9D1-D7DA-4BE8-98E5-A6C7346DF4A0}" type="datetimeFigureOut">
              <a:rPr lang="en-GB" smtClean="0"/>
              <a:t>19/10/2023</a:t>
            </a:fld>
            <a:endParaRPr lang="en-GB"/>
          </a:p>
        </p:txBody>
      </p:sp>
      <p:sp>
        <p:nvSpPr>
          <p:cNvPr id="4" name="Footer Placeholder 3"/>
          <p:cNvSpPr>
            <a:spLocks noGrp="1"/>
          </p:cNvSpPr>
          <p:nvPr>
            <p:ph type="ftr" sz="quarter" idx="2"/>
          </p:nvPr>
        </p:nvSpPr>
        <p:spPr>
          <a:xfrm>
            <a:off x="1" y="9428586"/>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28586"/>
            <a:ext cx="2945659" cy="498055"/>
          </a:xfrm>
          <a:prstGeom prst="rect">
            <a:avLst/>
          </a:prstGeom>
        </p:spPr>
        <p:txBody>
          <a:bodyPr vert="horz" lIns="91440" tIns="45720" rIns="91440" bIns="45720" rtlCol="0" anchor="b"/>
          <a:lstStyle>
            <a:lvl1pPr algn="r">
              <a:defRPr sz="1200"/>
            </a:lvl1pPr>
          </a:lstStyle>
          <a:p>
            <a:fld id="{AEA26A39-76DF-4D2D-B215-9B957E2C7DF8}" type="slidenum">
              <a:rPr lang="en-GB" smtClean="0"/>
              <a:t>‹#›</a:t>
            </a:fld>
            <a:endParaRPr lang="en-GB"/>
          </a:p>
        </p:txBody>
      </p:sp>
    </p:spTree>
    <p:extLst>
      <p:ext uri="{BB962C8B-B14F-4D97-AF65-F5344CB8AC3E}">
        <p14:creationId xmlns:p14="http://schemas.microsoft.com/office/powerpoint/2010/main" val="877931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6331"/>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50444" y="1"/>
            <a:ext cx="2945659" cy="496331"/>
          </a:xfrm>
          <a:prstGeom prst="rect">
            <a:avLst/>
          </a:prstGeom>
        </p:spPr>
        <p:txBody>
          <a:bodyPr vert="horz" lIns="91440" tIns="45720" rIns="91440" bIns="45720" rtlCol="0"/>
          <a:lstStyle>
            <a:lvl1pPr algn="r">
              <a:defRPr sz="1200"/>
            </a:lvl1pPr>
          </a:lstStyle>
          <a:p>
            <a:fld id="{2C2E98BC-F886-4628-999F-E7A2BCB8195C}" type="datetimeFigureOut">
              <a:rPr lang="el-GR" smtClean="0"/>
              <a:t>19/10/2023</a:t>
            </a:fld>
            <a:endParaRPr lang="el-GR"/>
          </a:p>
        </p:txBody>
      </p:sp>
      <p:sp>
        <p:nvSpPr>
          <p:cNvPr id="4" name="Slide Image Placeholder 3"/>
          <p:cNvSpPr>
            <a:spLocks noGrp="1" noRot="1" noChangeAspect="1"/>
          </p:cNvSpPr>
          <p:nvPr>
            <p:ph type="sldImg" idx="2"/>
          </p:nvPr>
        </p:nvSpPr>
        <p:spPr>
          <a:xfrm>
            <a:off x="915988" y="742950"/>
            <a:ext cx="4965700" cy="3724275"/>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1" y="9428585"/>
            <a:ext cx="2945659" cy="496331"/>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50444" y="9428585"/>
            <a:ext cx="2945659" cy="496331"/>
          </a:xfrm>
          <a:prstGeom prst="rect">
            <a:avLst/>
          </a:prstGeom>
        </p:spPr>
        <p:txBody>
          <a:bodyPr vert="horz" lIns="91440" tIns="45720" rIns="91440" bIns="45720" rtlCol="0" anchor="b"/>
          <a:lstStyle>
            <a:lvl1pPr algn="r">
              <a:defRPr sz="1200"/>
            </a:lvl1pPr>
          </a:lstStyle>
          <a:p>
            <a:fld id="{4F4D40CB-B20C-41E0-A986-4B716BCA3565}" type="slidenum">
              <a:rPr lang="el-GR" smtClean="0"/>
              <a:t>‹#›</a:t>
            </a:fld>
            <a:endParaRPr lang="el-GR"/>
          </a:p>
        </p:txBody>
      </p:sp>
    </p:spTree>
    <p:extLst>
      <p:ext uri="{BB962C8B-B14F-4D97-AF65-F5344CB8AC3E}">
        <p14:creationId xmlns:p14="http://schemas.microsoft.com/office/powerpoint/2010/main" val="1525665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F4D40CB-B20C-41E0-A986-4B716BCA3565}" type="slidenum">
              <a:rPr lang="el-GR" smtClean="0"/>
              <a:t>5</a:t>
            </a:fld>
            <a:endParaRPr lang="el-GR"/>
          </a:p>
        </p:txBody>
      </p:sp>
    </p:spTree>
    <p:extLst>
      <p:ext uri="{BB962C8B-B14F-4D97-AF65-F5344CB8AC3E}">
        <p14:creationId xmlns:p14="http://schemas.microsoft.com/office/powerpoint/2010/main" val="3098999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F4D40CB-B20C-41E0-A986-4B716BCA3565}" type="slidenum">
              <a:rPr lang="el-GR" smtClean="0"/>
              <a:t>11</a:t>
            </a:fld>
            <a:endParaRPr lang="el-GR"/>
          </a:p>
        </p:txBody>
      </p:sp>
    </p:spTree>
    <p:extLst>
      <p:ext uri="{BB962C8B-B14F-4D97-AF65-F5344CB8AC3E}">
        <p14:creationId xmlns:p14="http://schemas.microsoft.com/office/powerpoint/2010/main" val="2587999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486695FF-F87B-4C8A-9B83-8B63E686D719}" type="datetimeFigureOut">
              <a:rPr lang="el-GR" smtClean="0"/>
              <a:t>19/10/2023</a:t>
            </a:fld>
            <a:endParaRPr lang="el-GR"/>
          </a:p>
        </p:txBody>
      </p:sp>
      <p:sp>
        <p:nvSpPr>
          <p:cNvPr id="20" name="Footer Placeholder 19"/>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400E454D-C184-4651-8A0A-942D6EE9F0AF}" type="slidenum">
              <a:rPr lang="el-GR" smtClean="0"/>
              <a:t>‹#›</a:t>
            </a:fld>
            <a:endParaRPr lang="el-G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6695FF-F87B-4C8A-9B83-8B63E686D719}" type="datetimeFigureOut">
              <a:rPr lang="el-GR" smtClean="0"/>
              <a:t>19/10/2023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6695FF-F87B-4C8A-9B83-8B63E686D719}" type="datetimeFigureOut">
              <a:rPr lang="el-GR" smtClean="0"/>
              <a:t>19/10/2023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6695FF-F87B-4C8A-9B83-8B63E686D719}" type="datetimeFigureOut">
              <a:rPr lang="el-GR" smtClean="0"/>
              <a:t>19/10/2023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486695FF-F87B-4C8A-9B83-8B63E686D719}" type="datetimeFigureOut">
              <a:rPr lang="el-GR" smtClean="0"/>
              <a:t>19/10/2023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00E454D-C184-4651-8A0A-942D6EE9F0AF}" type="slidenum">
              <a:rPr lang="el-GR" smtClean="0"/>
              <a:t>‹#›</a:t>
            </a:fld>
            <a:endParaRPr lang="el-G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6695FF-F87B-4C8A-9B83-8B63E686D719}" type="datetimeFigureOut">
              <a:rPr lang="el-GR" smtClean="0"/>
              <a:t>19/10/2023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86695FF-F87B-4C8A-9B83-8B63E686D719}" type="datetimeFigureOut">
              <a:rPr lang="el-GR" smtClean="0"/>
              <a:t>19/10/2023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486695FF-F87B-4C8A-9B83-8B63E686D719}" type="datetimeFigureOut">
              <a:rPr lang="el-GR" smtClean="0"/>
              <a:t>19/10/2023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486695FF-F87B-4C8A-9B83-8B63E686D719}" type="datetimeFigureOut">
              <a:rPr lang="el-GR" smtClean="0"/>
              <a:t>19/10/2023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400E454D-C184-4651-8A0A-942D6EE9F0AF}" type="slidenum">
              <a:rPr lang="el-GR" smtClean="0"/>
              <a:t>‹#›</a:t>
            </a:fld>
            <a:endParaRPr lang="el-G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6695FF-F87B-4C8A-9B83-8B63E686D719}" type="datetimeFigureOut">
              <a:rPr lang="el-GR" smtClean="0"/>
              <a:t>19/10/2023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0E454D-C184-4651-8A0A-942D6EE9F0A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486695FF-F87B-4C8A-9B83-8B63E686D719}" type="datetimeFigureOut">
              <a:rPr lang="el-GR" smtClean="0"/>
              <a:t>19/10/2023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00E454D-C184-4651-8A0A-942D6EE9F0AF}" type="slidenum">
              <a:rPr lang="el-GR" smtClean="0"/>
              <a:t>‹#›</a:t>
            </a:fld>
            <a:endParaRPr lang="el-G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86695FF-F87B-4C8A-9B83-8B63E686D719}" type="datetimeFigureOut">
              <a:rPr lang="el-GR" smtClean="0"/>
              <a:t>19/10/2023</a:t>
            </a:fld>
            <a:endParaRPr lang="el-G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400E454D-C184-4651-8A0A-942D6EE9F0AF}" type="slidenum">
              <a:rPr lang="el-GR" smtClean="0"/>
              <a:t>‹#›</a:t>
            </a:fld>
            <a:endParaRPr lang="el-G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4800" b="1" dirty="0">
                <a:solidFill>
                  <a:srgbClr val="7030A0"/>
                </a:solidFill>
                <a:latin typeface="Arial Narrow" pitchFamily="34" charset="0"/>
              </a:rPr>
              <a:t>ΜΑΘΗΜΑΤΙΚΑ</a:t>
            </a:r>
          </a:p>
        </p:txBody>
      </p:sp>
      <p:sp>
        <p:nvSpPr>
          <p:cNvPr id="3" name="Subtitle 2"/>
          <p:cNvSpPr>
            <a:spLocks noGrp="1"/>
          </p:cNvSpPr>
          <p:nvPr>
            <p:ph type="subTitle" idx="1"/>
          </p:nvPr>
        </p:nvSpPr>
        <p:spPr>
          <a:xfrm>
            <a:off x="1432560" y="1850064"/>
            <a:ext cx="7406640" cy="4387248"/>
          </a:xfrm>
        </p:spPr>
        <p:txBody>
          <a:bodyPr>
            <a:normAutofit/>
          </a:bodyPr>
          <a:lstStyle/>
          <a:p>
            <a:r>
              <a:rPr lang="el-GR" sz="4000" dirty="0">
                <a:solidFill>
                  <a:srgbClr val="7030A0"/>
                </a:solidFill>
                <a:latin typeface="Arial Narrow" pitchFamily="34" charset="0"/>
              </a:rPr>
              <a:t>Α΄  ΓΥΜΝΑΣΙΟΥ</a:t>
            </a:r>
            <a:endParaRPr lang="en-US" sz="4000" dirty="0">
              <a:solidFill>
                <a:srgbClr val="7030A0"/>
              </a:solidFill>
              <a:latin typeface="Arial Narrow" pitchFamily="34" charset="0"/>
            </a:endParaRPr>
          </a:p>
          <a:p>
            <a:endParaRPr lang="el-GR" sz="3200" u="sng" dirty="0">
              <a:solidFill>
                <a:srgbClr val="7030A0"/>
              </a:solidFill>
              <a:latin typeface="Arial Narrow" pitchFamily="34" charset="0"/>
            </a:endParaRPr>
          </a:p>
          <a:p>
            <a:endParaRPr lang="el-GR" sz="3200" u="sng" dirty="0">
              <a:solidFill>
                <a:srgbClr val="7030A0"/>
              </a:solidFill>
              <a:latin typeface="Arial Narrow" pitchFamily="34" charset="0"/>
            </a:endParaRPr>
          </a:p>
          <a:p>
            <a:r>
              <a:rPr lang="el-GR" sz="2400" u="sng" dirty="0">
                <a:solidFill>
                  <a:srgbClr val="7030A0"/>
                </a:solidFill>
                <a:latin typeface="Arial Narrow" pitchFamily="34" charset="0"/>
              </a:rPr>
              <a:t>Διδάσκουσα/διδάσκων:</a:t>
            </a:r>
            <a:r>
              <a:rPr lang="en-US" sz="2400" dirty="0">
                <a:solidFill>
                  <a:srgbClr val="7030A0"/>
                </a:solidFill>
                <a:latin typeface="Arial Narrow" pitchFamily="34" charset="0"/>
              </a:rPr>
              <a:t>		</a:t>
            </a:r>
            <a:r>
              <a:rPr lang="el-GR" sz="2400" dirty="0">
                <a:solidFill>
                  <a:srgbClr val="7030A0"/>
                </a:solidFill>
                <a:latin typeface="Arial Narrow" pitchFamily="34" charset="0"/>
              </a:rPr>
              <a:t>	</a:t>
            </a:r>
          </a:p>
          <a:p>
            <a:r>
              <a:rPr lang="el-GR" sz="2400" dirty="0" err="1">
                <a:solidFill>
                  <a:srgbClr val="7030A0"/>
                </a:solidFill>
                <a:latin typeface="Arial Narrow" pitchFamily="34" charset="0"/>
              </a:rPr>
              <a:t>Πασκοττή</a:t>
            </a:r>
            <a:r>
              <a:rPr lang="el-GR" sz="2400" dirty="0">
                <a:solidFill>
                  <a:srgbClr val="7030A0"/>
                </a:solidFill>
                <a:latin typeface="Arial Narrow" pitchFamily="34" charset="0"/>
              </a:rPr>
              <a:t> </a:t>
            </a:r>
            <a:r>
              <a:rPr lang="el-GR" sz="2400" dirty="0" err="1">
                <a:solidFill>
                  <a:srgbClr val="7030A0"/>
                </a:solidFill>
                <a:latin typeface="Arial Narrow" pitchFamily="34" charset="0"/>
              </a:rPr>
              <a:t>Σούλλα</a:t>
            </a:r>
            <a:r>
              <a:rPr lang="el-GR" sz="2400" dirty="0">
                <a:solidFill>
                  <a:srgbClr val="7030A0"/>
                </a:solidFill>
                <a:latin typeface="Arial Narrow" pitchFamily="34" charset="0"/>
              </a:rPr>
              <a:t> Β.Δ (Συντονίστρια)</a:t>
            </a:r>
          </a:p>
          <a:p>
            <a:r>
              <a:rPr lang="el-GR" sz="2400" dirty="0">
                <a:solidFill>
                  <a:srgbClr val="7030A0"/>
                </a:solidFill>
                <a:latin typeface="Arial Narrow" pitchFamily="34" charset="0"/>
              </a:rPr>
              <a:t>Σαββίδης </a:t>
            </a:r>
            <a:r>
              <a:rPr lang="el-GR" sz="2400" dirty="0" err="1">
                <a:solidFill>
                  <a:srgbClr val="7030A0"/>
                </a:solidFill>
                <a:latin typeface="Arial Narrow" pitchFamily="34" charset="0"/>
              </a:rPr>
              <a:t>π.Γρηγόριος</a:t>
            </a:r>
            <a:endParaRPr lang="el-GR" sz="2400" dirty="0">
              <a:solidFill>
                <a:srgbClr val="7030A0"/>
              </a:solidFill>
              <a:latin typeface="Arial Narrow" pitchFamily="34" charset="0"/>
            </a:endParaRPr>
          </a:p>
        </p:txBody>
      </p:sp>
    </p:spTree>
    <p:extLst>
      <p:ext uri="{BB962C8B-B14F-4D97-AF65-F5344CB8AC3E}">
        <p14:creationId xmlns:p14="http://schemas.microsoft.com/office/powerpoint/2010/main" val="3092889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742EB-FDB4-4A02-1252-5EA669EE0D4F}"/>
              </a:ext>
            </a:extLst>
          </p:cNvPr>
          <p:cNvSpPr>
            <a:spLocks noGrp="1"/>
          </p:cNvSpPr>
          <p:nvPr>
            <p:ph type="title"/>
          </p:nvPr>
        </p:nvSpPr>
        <p:spPr>
          <a:xfrm>
            <a:off x="1239608" y="304800"/>
            <a:ext cx="7890080" cy="1143000"/>
          </a:xfrm>
        </p:spPr>
        <p:txBody>
          <a:bodyPr>
            <a:normAutofit/>
          </a:bodyPr>
          <a:lstStyle/>
          <a:p>
            <a:pPr algn="ctr"/>
            <a:r>
              <a:rPr lang="el-GR" sz="4400" b="1" dirty="0">
                <a:solidFill>
                  <a:srgbClr val="7030A0"/>
                </a:solidFill>
                <a:effectLst>
                  <a:outerShdw blurRad="38100" dist="38100" dir="2700000" algn="tl">
                    <a:srgbClr val="000000">
                      <a:alpha val="43137"/>
                    </a:srgbClr>
                  </a:outerShdw>
                </a:effectLst>
                <a:latin typeface="Arial Narrow" pitchFamily="34" charset="0"/>
              </a:rPr>
              <a:t>ΒΑΘΜΟΣ ΕΤΟΥΣ</a:t>
            </a:r>
            <a:endParaRPr lang="en-GB" dirty="0"/>
          </a:p>
        </p:txBody>
      </p:sp>
      <p:sp>
        <p:nvSpPr>
          <p:cNvPr id="3" name="Content Placeholder 2">
            <a:extLst>
              <a:ext uri="{FF2B5EF4-FFF2-40B4-BE49-F238E27FC236}">
                <a16:creationId xmlns:a16="http://schemas.microsoft.com/office/drawing/2014/main" id="{D651EEFB-C3BA-EAC3-B6B9-5AF362914EC9}"/>
              </a:ext>
            </a:extLst>
          </p:cNvPr>
          <p:cNvSpPr>
            <a:spLocks noGrp="1"/>
          </p:cNvSpPr>
          <p:nvPr>
            <p:ph idx="1"/>
          </p:nvPr>
        </p:nvSpPr>
        <p:spPr>
          <a:xfrm>
            <a:off x="1435608" y="1447800"/>
            <a:ext cx="7498080" cy="4645496"/>
          </a:xfrm>
        </p:spPr>
        <p:txBody>
          <a:bodyPr>
            <a:normAutofit fontScale="85000" lnSpcReduction="10000"/>
          </a:bodyPr>
          <a:lstStyle/>
          <a:p>
            <a:pPr marL="82296" indent="0" algn="ctr">
              <a:buNone/>
            </a:pPr>
            <a:endParaRPr lang="el-GR" b="0" i="0" u="none" strike="noStrike" baseline="0" dirty="0">
              <a:latin typeface="Arial Narrow" panose="020B0606020202030204" pitchFamily="34" charset="0"/>
            </a:endParaRPr>
          </a:p>
          <a:p>
            <a:pPr algn="ctr"/>
            <a:r>
              <a:rPr lang="el-GR" sz="4800" dirty="0">
                <a:latin typeface="Arial Narrow" panose="020B0606020202030204" pitchFamily="34" charset="0"/>
              </a:rPr>
              <a:t>Βαθμός Α΄ </a:t>
            </a:r>
            <a:r>
              <a:rPr lang="el-GR" sz="4800" dirty="0" err="1">
                <a:latin typeface="Arial Narrow" panose="020B0606020202030204" pitchFamily="34" charset="0"/>
              </a:rPr>
              <a:t>τετραμήνου</a:t>
            </a:r>
            <a:r>
              <a:rPr lang="el-GR" sz="4800" dirty="0">
                <a:latin typeface="Arial Narrow" panose="020B0606020202030204" pitchFamily="34" charset="0"/>
              </a:rPr>
              <a:t> - </a:t>
            </a:r>
            <a:r>
              <a:rPr lang="el-GR" sz="4800" b="1" dirty="0">
                <a:solidFill>
                  <a:srgbClr val="FF0000"/>
                </a:solidFill>
                <a:latin typeface="Arial Narrow" panose="020B0606020202030204" pitchFamily="34" charset="0"/>
              </a:rPr>
              <a:t>35</a:t>
            </a:r>
            <a:r>
              <a:rPr lang="el-GR" sz="4800" b="1" i="0" u="none" strike="noStrike" baseline="0" dirty="0">
                <a:solidFill>
                  <a:srgbClr val="FF0000"/>
                </a:solidFill>
                <a:latin typeface="Arial Narrow" panose="020B0606020202030204" pitchFamily="34" charset="0"/>
              </a:rPr>
              <a:t>%</a:t>
            </a:r>
          </a:p>
          <a:p>
            <a:pPr marL="82296" indent="0" algn="ctr">
              <a:buNone/>
            </a:pPr>
            <a:r>
              <a:rPr lang="el-GR" sz="3300" b="1" i="0" u="none" strike="noStrike" baseline="0" dirty="0">
                <a:latin typeface="Arial Narrow" panose="020B0606020202030204" pitchFamily="34" charset="0"/>
              </a:rPr>
              <a:t>(προφορική – συντρέχουσα από τον διδάσκοντα)</a:t>
            </a:r>
          </a:p>
          <a:p>
            <a:pPr marL="82296" indent="0" algn="ctr">
              <a:buNone/>
            </a:pPr>
            <a:endParaRPr lang="el-GR" sz="3300" b="1" i="0" u="none" strike="noStrike" baseline="0" dirty="0">
              <a:latin typeface="Arial Narrow" panose="020B0606020202030204" pitchFamily="34" charset="0"/>
            </a:endParaRPr>
          </a:p>
          <a:p>
            <a:pPr algn="ctr"/>
            <a:r>
              <a:rPr lang="el-GR" sz="4800" b="1" i="0" u="none" strike="noStrike" baseline="0" dirty="0">
                <a:latin typeface="Arial Narrow" panose="020B0606020202030204" pitchFamily="34" charset="0"/>
              </a:rPr>
              <a:t> </a:t>
            </a:r>
            <a:r>
              <a:rPr lang="el-GR" sz="4800" dirty="0">
                <a:latin typeface="Arial Narrow" panose="020B0606020202030204" pitchFamily="34" charset="0"/>
              </a:rPr>
              <a:t>Βαθμός Β΄ </a:t>
            </a:r>
            <a:r>
              <a:rPr lang="el-GR" sz="4800" dirty="0" err="1">
                <a:latin typeface="Arial Narrow" panose="020B0606020202030204" pitchFamily="34" charset="0"/>
              </a:rPr>
              <a:t>τετραμήνου</a:t>
            </a:r>
            <a:r>
              <a:rPr lang="el-GR" sz="4800" dirty="0">
                <a:latin typeface="Arial Narrow" panose="020B0606020202030204" pitchFamily="34" charset="0"/>
              </a:rPr>
              <a:t> - </a:t>
            </a:r>
            <a:r>
              <a:rPr lang="el-GR" sz="4800" b="1" dirty="0">
                <a:solidFill>
                  <a:srgbClr val="FF0000"/>
                </a:solidFill>
                <a:latin typeface="Arial Narrow" panose="020B0606020202030204" pitchFamily="34" charset="0"/>
              </a:rPr>
              <a:t>35</a:t>
            </a:r>
            <a:r>
              <a:rPr lang="el-GR" sz="4800" b="1" i="0" u="none" strike="noStrike" baseline="0" dirty="0">
                <a:solidFill>
                  <a:srgbClr val="FF0000"/>
                </a:solidFill>
                <a:latin typeface="Arial Narrow" panose="020B0606020202030204" pitchFamily="34" charset="0"/>
              </a:rPr>
              <a:t>%</a:t>
            </a:r>
            <a:r>
              <a:rPr lang="el-GR" sz="4800" b="1" i="0" u="none" strike="noStrike" baseline="0" dirty="0">
                <a:latin typeface="Arial Narrow" panose="020B0606020202030204" pitchFamily="34" charset="0"/>
              </a:rPr>
              <a:t> </a:t>
            </a:r>
          </a:p>
          <a:p>
            <a:pPr marL="82296" indent="0" algn="ctr">
              <a:buNone/>
            </a:pPr>
            <a:r>
              <a:rPr lang="el-GR" sz="3300" b="1" i="0" u="none" strike="noStrike" baseline="0" dirty="0">
                <a:latin typeface="Arial Narrow" panose="020B0606020202030204" pitchFamily="34" charset="0"/>
              </a:rPr>
              <a:t>(</a:t>
            </a:r>
            <a:r>
              <a:rPr lang="el-GR" sz="3300" b="1" dirty="0">
                <a:latin typeface="Arial Narrow" panose="020B0606020202030204" pitchFamily="34" charset="0"/>
              </a:rPr>
              <a:t>προφορική – συντρέχουσα από τον διδάσκοντα</a:t>
            </a:r>
            <a:r>
              <a:rPr lang="el-GR" sz="3300" b="1" i="0" u="none" strike="noStrike" baseline="0" dirty="0">
                <a:latin typeface="Arial Narrow" panose="020B0606020202030204" pitchFamily="34" charset="0"/>
              </a:rPr>
              <a:t>)</a:t>
            </a:r>
          </a:p>
          <a:p>
            <a:pPr algn="ctr"/>
            <a:endParaRPr lang="el-GR" sz="4800" b="1" i="0" u="none" strike="noStrike" baseline="0" dirty="0">
              <a:latin typeface="Arial Narrow" panose="020B0606020202030204" pitchFamily="34" charset="0"/>
            </a:endParaRPr>
          </a:p>
          <a:p>
            <a:pPr algn="ctr"/>
            <a:r>
              <a:rPr lang="el-GR" sz="4800" dirty="0">
                <a:latin typeface="Arial Narrow" panose="020B0606020202030204" pitchFamily="34" charset="0"/>
              </a:rPr>
              <a:t>Βαθμός Τελικής Εξέτασης - </a:t>
            </a:r>
            <a:r>
              <a:rPr lang="el-GR" sz="4800" b="1" i="0" u="none" strike="noStrike" baseline="0" dirty="0">
                <a:solidFill>
                  <a:srgbClr val="FF0000"/>
                </a:solidFill>
                <a:latin typeface="Arial Narrow" panose="020B0606020202030204" pitchFamily="34" charset="0"/>
              </a:rPr>
              <a:t>30%</a:t>
            </a:r>
          </a:p>
          <a:p>
            <a:pPr algn="ctr"/>
            <a:endParaRPr lang="en-GB" sz="4800" dirty="0">
              <a:latin typeface="Arial Narrow" panose="020B0606020202030204" pitchFamily="34" charset="0"/>
            </a:endParaRPr>
          </a:p>
        </p:txBody>
      </p:sp>
      <p:sp>
        <p:nvSpPr>
          <p:cNvPr id="6" name="TextBox 5">
            <a:extLst>
              <a:ext uri="{FF2B5EF4-FFF2-40B4-BE49-F238E27FC236}">
                <a16:creationId xmlns:a16="http://schemas.microsoft.com/office/drawing/2014/main" id="{70DFA9E6-A0E4-77D4-E7BA-4B6A4967B574}"/>
              </a:ext>
            </a:extLst>
          </p:cNvPr>
          <p:cNvSpPr txBox="1"/>
          <p:nvPr/>
        </p:nvSpPr>
        <p:spPr>
          <a:xfrm>
            <a:off x="2627784" y="1216967"/>
            <a:ext cx="5241054" cy="461665"/>
          </a:xfrm>
          <a:prstGeom prst="rect">
            <a:avLst/>
          </a:prstGeom>
          <a:noFill/>
        </p:spPr>
        <p:txBody>
          <a:bodyPr wrap="square">
            <a:spAutoFit/>
          </a:bodyPr>
          <a:lstStyle/>
          <a:p>
            <a:r>
              <a:rPr lang="el-GR" sz="2400" dirty="0">
                <a:solidFill>
                  <a:srgbClr val="7030A0"/>
                </a:solidFill>
                <a:effectLst>
                  <a:outerShdw blurRad="38100" dist="38100" dir="2700000" algn="tl">
                    <a:srgbClr val="000000">
                      <a:alpha val="43137"/>
                    </a:srgbClr>
                  </a:outerShdw>
                </a:effectLst>
                <a:latin typeface="Arial Narrow" pitchFamily="34" charset="0"/>
              </a:rPr>
              <a:t>ΤΑ ΜΑΘΗΜΑΤΙΚΑ είναι</a:t>
            </a:r>
            <a:r>
              <a:rPr lang="en-GB" sz="2400" dirty="0">
                <a:solidFill>
                  <a:srgbClr val="7030A0"/>
                </a:solidFill>
                <a:effectLst>
                  <a:outerShdw blurRad="38100" dist="38100" dir="2700000" algn="tl">
                    <a:srgbClr val="000000">
                      <a:alpha val="43137"/>
                    </a:srgbClr>
                  </a:outerShdw>
                </a:effectLst>
                <a:latin typeface="Arial Narrow" pitchFamily="34" charset="0"/>
              </a:rPr>
              <a:t> </a:t>
            </a:r>
            <a:r>
              <a:rPr lang="el-GR" sz="2400" dirty="0">
                <a:solidFill>
                  <a:srgbClr val="7030A0"/>
                </a:solidFill>
                <a:effectLst>
                  <a:outerShdw blurRad="38100" dist="38100" dir="2700000" algn="tl">
                    <a:srgbClr val="000000">
                      <a:alpha val="43137"/>
                    </a:srgbClr>
                  </a:outerShdw>
                </a:effectLst>
                <a:latin typeface="Arial Narrow" pitchFamily="34" charset="0"/>
              </a:rPr>
              <a:t>εξεταζόμενο μάθημα</a:t>
            </a:r>
          </a:p>
        </p:txBody>
      </p:sp>
    </p:spTree>
    <p:extLst>
      <p:ext uri="{BB962C8B-B14F-4D97-AF65-F5344CB8AC3E}">
        <p14:creationId xmlns:p14="http://schemas.microsoft.com/office/powerpoint/2010/main" val="2034386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742EB-FDB4-4A02-1252-5EA669EE0D4F}"/>
              </a:ext>
            </a:extLst>
          </p:cNvPr>
          <p:cNvSpPr>
            <a:spLocks noGrp="1"/>
          </p:cNvSpPr>
          <p:nvPr>
            <p:ph type="title"/>
          </p:nvPr>
        </p:nvSpPr>
        <p:spPr>
          <a:xfrm>
            <a:off x="1032947" y="1052736"/>
            <a:ext cx="7890080" cy="1143000"/>
          </a:xfrm>
        </p:spPr>
        <p:txBody>
          <a:bodyPr>
            <a:normAutofit fontScale="90000"/>
          </a:bodyPr>
          <a:lstStyle/>
          <a:p>
            <a:r>
              <a:rPr lang="el-GR" sz="4400" b="1" dirty="0">
                <a:solidFill>
                  <a:srgbClr val="7030A0"/>
                </a:solidFill>
                <a:effectLst>
                  <a:outerShdw blurRad="38100" dist="38100" dir="2700000" algn="tl">
                    <a:srgbClr val="000000">
                      <a:alpha val="43137"/>
                    </a:srgbClr>
                  </a:outerShdw>
                </a:effectLst>
                <a:latin typeface="Arial Narrow" pitchFamily="34" charset="0"/>
              </a:rPr>
              <a:t>ΒΑΘΜΟΣ ΚΑΘΕ ΤΕΤΡΑΜΗΝΟΥ </a:t>
            </a:r>
            <a:br>
              <a:rPr lang="el-GR" sz="4400" b="1" dirty="0">
                <a:solidFill>
                  <a:srgbClr val="7030A0"/>
                </a:solidFill>
                <a:effectLst>
                  <a:outerShdw blurRad="38100" dist="38100" dir="2700000" algn="tl">
                    <a:srgbClr val="000000">
                      <a:alpha val="43137"/>
                    </a:srgbClr>
                  </a:outerShdw>
                </a:effectLst>
                <a:latin typeface="Arial Narrow" pitchFamily="34" charset="0"/>
              </a:rPr>
            </a:br>
            <a:r>
              <a:rPr lang="el-GR" sz="4400" b="1" dirty="0">
                <a:solidFill>
                  <a:srgbClr val="7030A0"/>
                </a:solidFill>
                <a:effectLst>
                  <a:outerShdw blurRad="38100" dist="38100" dir="2700000" algn="tl">
                    <a:srgbClr val="000000">
                      <a:alpha val="43137"/>
                    </a:srgbClr>
                  </a:outerShdw>
                </a:effectLst>
                <a:latin typeface="Arial Narrow" pitchFamily="34" charset="0"/>
              </a:rPr>
              <a:t> </a:t>
            </a:r>
            <a:r>
              <a:rPr lang="el-GR" sz="4400" b="1" i="0" u="none" strike="noStrike" baseline="0" dirty="0">
                <a:latin typeface="Arial Narrow" panose="020B0606020202030204" pitchFamily="34" charset="0"/>
              </a:rPr>
              <a:t>(προφορική – συντρέχουσα από τον διδάσκοντα)</a:t>
            </a:r>
            <a:br>
              <a:rPr lang="el-GR" sz="4400" b="1" i="0" u="none" strike="noStrike" baseline="0" dirty="0">
                <a:latin typeface="Arial Narrow" panose="020B0606020202030204" pitchFamily="34" charset="0"/>
              </a:rPr>
            </a:br>
            <a:endParaRPr lang="en-GB" dirty="0"/>
          </a:p>
        </p:txBody>
      </p:sp>
      <p:sp>
        <p:nvSpPr>
          <p:cNvPr id="3" name="Content Placeholder 2">
            <a:extLst>
              <a:ext uri="{FF2B5EF4-FFF2-40B4-BE49-F238E27FC236}">
                <a16:creationId xmlns:a16="http://schemas.microsoft.com/office/drawing/2014/main" id="{D651EEFB-C3BA-EAC3-B6B9-5AF362914EC9}"/>
              </a:ext>
            </a:extLst>
          </p:cNvPr>
          <p:cNvSpPr>
            <a:spLocks noGrp="1"/>
          </p:cNvSpPr>
          <p:nvPr>
            <p:ph idx="1"/>
          </p:nvPr>
        </p:nvSpPr>
        <p:spPr>
          <a:xfrm>
            <a:off x="1008352" y="2809200"/>
            <a:ext cx="7890080" cy="3024336"/>
          </a:xfrm>
        </p:spPr>
        <p:txBody>
          <a:bodyPr>
            <a:noAutofit/>
          </a:bodyPr>
          <a:lstStyle/>
          <a:p>
            <a:pPr marL="342900" indent="-342900">
              <a:buFont typeface="Wingdings" panose="05000000000000000000" pitchFamily="2" charset="2"/>
              <a:buChar char=""/>
            </a:pPr>
            <a:r>
              <a:rPr lang="el-GR" dirty="0"/>
              <a:t>Δύο 40 ή  45’   διαγωνίσματα σε ενότητα </a:t>
            </a:r>
            <a:endParaRPr lang="el-GR" dirty="0">
              <a:effectLst/>
            </a:endParaRPr>
          </a:p>
          <a:p>
            <a:pPr marL="342900" lvl="0" indent="-342900" algn="l">
              <a:buFont typeface="Wingdings" panose="05000000000000000000" pitchFamily="2" charset="2"/>
              <a:buChar char=""/>
            </a:pPr>
            <a:r>
              <a:rPr lang="el-GR" dirty="0">
                <a:effectLst/>
              </a:rPr>
              <a:t>Συμμετοχή, ενδιαφέρον και προσπάθεια στο μάθημα</a:t>
            </a:r>
            <a:endParaRPr lang="en-GB" dirty="0">
              <a:effectLst/>
            </a:endParaRPr>
          </a:p>
          <a:p>
            <a:pPr marL="342900" lvl="0" indent="-342900" algn="l">
              <a:buFont typeface="Wingdings" panose="05000000000000000000" pitchFamily="2" charset="2"/>
              <a:buChar char=""/>
            </a:pPr>
            <a:r>
              <a:rPr lang="el-GR" dirty="0">
                <a:effectLst/>
              </a:rPr>
              <a:t>Κατ’ </a:t>
            </a:r>
            <a:r>
              <a:rPr lang="el-GR" dirty="0" err="1">
                <a:effectLst/>
              </a:rPr>
              <a:t>οίκον</a:t>
            </a:r>
            <a:r>
              <a:rPr lang="el-GR" dirty="0">
                <a:effectLst/>
              </a:rPr>
              <a:t> εργασία</a:t>
            </a:r>
            <a:endParaRPr lang="en-GB" dirty="0">
              <a:effectLst/>
            </a:endParaRPr>
          </a:p>
          <a:p>
            <a:pPr marL="342900" lvl="0" indent="-342900" algn="l">
              <a:buFont typeface="Wingdings" panose="05000000000000000000" pitchFamily="2" charset="2"/>
              <a:buChar char=""/>
            </a:pPr>
            <a:r>
              <a:rPr lang="el-GR" dirty="0"/>
              <a:t>Άλλες εναλλακτικές μορφές αξιολόγησης</a:t>
            </a:r>
            <a:endParaRPr lang="en-GB" dirty="0">
              <a:effectLst/>
            </a:endParaRPr>
          </a:p>
        </p:txBody>
      </p:sp>
    </p:spTree>
    <p:extLst>
      <p:ext uri="{BB962C8B-B14F-4D97-AF65-F5344CB8AC3E}">
        <p14:creationId xmlns:p14="http://schemas.microsoft.com/office/powerpoint/2010/main" val="2245687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9742EB-FDB4-4A02-1252-5EA669EE0D4F}"/>
              </a:ext>
            </a:extLst>
          </p:cNvPr>
          <p:cNvSpPr>
            <a:spLocks noGrp="1"/>
          </p:cNvSpPr>
          <p:nvPr>
            <p:ph type="title"/>
          </p:nvPr>
        </p:nvSpPr>
        <p:spPr>
          <a:xfrm>
            <a:off x="1043608" y="332656"/>
            <a:ext cx="7890080" cy="1143000"/>
          </a:xfrm>
        </p:spPr>
        <p:txBody>
          <a:bodyPr>
            <a:normAutofit/>
          </a:bodyPr>
          <a:lstStyle/>
          <a:p>
            <a:pPr algn="ctr"/>
            <a:r>
              <a:rPr lang="el-GR" sz="4400" b="1" dirty="0">
                <a:solidFill>
                  <a:srgbClr val="7030A0"/>
                </a:solidFill>
                <a:effectLst>
                  <a:outerShdw blurRad="38100" dist="38100" dir="2700000" algn="tl">
                    <a:srgbClr val="000000">
                      <a:alpha val="43137"/>
                    </a:srgbClr>
                  </a:outerShdw>
                </a:effectLst>
                <a:latin typeface="Arial Narrow" pitchFamily="34" charset="0"/>
              </a:rPr>
              <a:t>ΓΡΑΠΤΗ ΕΞΕΤΑΣΗ  (30%) </a:t>
            </a:r>
            <a:endParaRPr lang="en-GB" dirty="0"/>
          </a:p>
        </p:txBody>
      </p:sp>
      <p:sp>
        <p:nvSpPr>
          <p:cNvPr id="3" name="Content Placeholder 2">
            <a:extLst>
              <a:ext uri="{FF2B5EF4-FFF2-40B4-BE49-F238E27FC236}">
                <a16:creationId xmlns:a16="http://schemas.microsoft.com/office/drawing/2014/main" id="{D651EEFB-C3BA-EAC3-B6B9-5AF362914EC9}"/>
              </a:ext>
            </a:extLst>
          </p:cNvPr>
          <p:cNvSpPr>
            <a:spLocks noGrp="1"/>
          </p:cNvSpPr>
          <p:nvPr>
            <p:ph idx="1"/>
          </p:nvPr>
        </p:nvSpPr>
        <p:spPr>
          <a:xfrm>
            <a:off x="1259632" y="1475656"/>
            <a:ext cx="7674056" cy="2817440"/>
          </a:xfrm>
        </p:spPr>
        <p:txBody>
          <a:bodyPr>
            <a:normAutofit/>
          </a:bodyPr>
          <a:lstStyle/>
          <a:p>
            <a:pPr marL="342900" lvl="0" indent="-342900" algn="l">
              <a:buFont typeface="Wingdings" panose="05000000000000000000" pitchFamily="2" charset="2"/>
              <a:buChar char=""/>
            </a:pPr>
            <a:endParaRPr lang="el-GR" sz="3200" dirty="0">
              <a:effectLst/>
            </a:endParaRPr>
          </a:p>
          <a:p>
            <a:pPr marL="342900" lvl="0" indent="-342900" algn="l">
              <a:buFont typeface="Wingdings" panose="05000000000000000000" pitchFamily="2" charset="2"/>
              <a:buChar char=""/>
            </a:pPr>
            <a:r>
              <a:rPr lang="el-GR" sz="3200" dirty="0">
                <a:effectLst/>
              </a:rPr>
              <a:t>Μία ενιαία κεντρική γραπτή αξιολόγησή στο τέλος της σχολικής χρονιάς</a:t>
            </a:r>
          </a:p>
          <a:p>
            <a:pPr marL="342900" lvl="0" indent="-342900" algn="l">
              <a:buFont typeface="Wingdings" panose="05000000000000000000" pitchFamily="2" charset="2"/>
              <a:buChar char=""/>
            </a:pPr>
            <a:endParaRPr lang="en-GB" sz="3200" dirty="0">
              <a:effectLst/>
            </a:endParaRPr>
          </a:p>
        </p:txBody>
      </p:sp>
    </p:spTree>
    <p:extLst>
      <p:ext uri="{BB962C8B-B14F-4D97-AF65-F5344CB8AC3E}">
        <p14:creationId xmlns:p14="http://schemas.microsoft.com/office/powerpoint/2010/main" val="1994561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412776"/>
            <a:ext cx="7498080" cy="1863080"/>
          </a:xfrm>
        </p:spPr>
        <p:txBody>
          <a:bodyPr>
            <a:normAutofit fontScale="90000"/>
          </a:bodyPr>
          <a:lstStyle/>
          <a:p>
            <a:pPr algn="ct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r>
              <a:rPr lang="el-GR" dirty="0">
                <a:latin typeface="Arial Narrow" panose="020B0606020202030204" pitchFamily="34" charset="0"/>
                <a:ea typeface="Cambria Math" panose="02040503050406030204" pitchFamily="18" charset="0"/>
              </a:rPr>
              <a:t>ΕΥΧΑΡΙΣΤΟΥΜΕ </a:t>
            </a:r>
            <a:br>
              <a:rPr lang="el-GR" dirty="0">
                <a:latin typeface="Arial Narrow" panose="020B0606020202030204" pitchFamily="34" charset="0"/>
                <a:ea typeface="Cambria Math" panose="02040503050406030204" pitchFamily="18" charset="0"/>
              </a:rPr>
            </a:br>
            <a:r>
              <a:rPr lang="el-GR" dirty="0">
                <a:latin typeface="Arial Narrow" panose="020B0606020202030204" pitchFamily="34" charset="0"/>
                <a:ea typeface="Cambria Math" panose="02040503050406030204" pitchFamily="18" charset="0"/>
              </a:rPr>
              <a:t>ΓΙΑ ΤΗΝ ΠΡΟΣΟΧΗ ΣΑΣ !</a:t>
            </a:r>
            <a:br>
              <a:rPr lang="el-GR" dirty="0">
                <a:latin typeface="Arial Narrow" panose="020B0606020202030204" pitchFamily="34"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r>
              <a:rPr lang="el-GR" dirty="0">
                <a:latin typeface="Cambria Math" panose="02040503050406030204" pitchFamily="18" charset="0"/>
                <a:ea typeface="Cambria Math" panose="02040503050406030204" pitchFamily="18" charset="0"/>
              </a:rPr>
              <a:t>Η ΟΜΑΔΑ ΜΑΘΗΜΑΤΙΚΩΝ</a:t>
            </a:r>
            <a:br>
              <a:rPr lang="el-GR" dirty="0">
                <a:latin typeface="Cambria Math" panose="02040503050406030204" pitchFamily="18" charset="0"/>
                <a:ea typeface="Cambria Math" panose="02040503050406030204" pitchFamily="18" charset="0"/>
              </a:rPr>
            </a:br>
            <a:r>
              <a:rPr lang="el-GR" dirty="0">
                <a:latin typeface="Cambria Math" panose="02040503050406030204" pitchFamily="18" charset="0"/>
                <a:ea typeface="Cambria Math" panose="02040503050406030204" pitchFamily="18" charset="0"/>
              </a:rPr>
              <a:t>ΤΟΥ ΓΥΜΝΑΣΙΟΥ ΜΑΣ</a:t>
            </a: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br>
              <a:rPr lang="el-GR" dirty="0">
                <a:latin typeface="Cambria Math" panose="02040503050406030204" pitchFamily="18" charset="0"/>
                <a:ea typeface="Cambria Math" panose="02040503050406030204" pitchFamily="18" charset="0"/>
              </a:rPr>
            </a:br>
            <a:endParaRPr lang="en-GB"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217100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689" y="1700808"/>
            <a:ext cx="3312368" cy="467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4156" y="1700808"/>
            <a:ext cx="3320667" cy="46763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a:spLocks noGrp="1"/>
          </p:cNvSpPr>
          <p:nvPr>
            <p:ph type="title"/>
          </p:nvPr>
        </p:nvSpPr>
        <p:spPr/>
        <p:txBody>
          <a:bodyPr>
            <a:normAutofit fontScale="90000"/>
          </a:bodyPr>
          <a:lstStyle/>
          <a:p>
            <a:pPr algn="ctr"/>
            <a:r>
              <a:rPr lang="el-GR" sz="4400" b="1" dirty="0">
                <a:solidFill>
                  <a:srgbClr val="7030A0"/>
                </a:solidFill>
                <a:latin typeface="Arial Narrow" pitchFamily="34" charset="0"/>
              </a:rPr>
              <a:t> </a:t>
            </a:r>
            <a:r>
              <a:rPr lang="el-GR" sz="4000" b="1" dirty="0">
                <a:solidFill>
                  <a:srgbClr val="7030A0"/>
                </a:solidFill>
                <a:effectLst>
                  <a:outerShdw blurRad="38100" dist="38100" dir="2700000" algn="tl">
                    <a:srgbClr val="000000">
                      <a:alpha val="43137"/>
                    </a:srgbClr>
                  </a:outerShdw>
                </a:effectLst>
                <a:latin typeface="Arial Narrow" pitchFamily="34" charset="0"/>
              </a:rPr>
              <a:t>ΒΙΒΛΙΑ</a:t>
            </a:r>
            <a:br>
              <a:rPr lang="el-GR" sz="4000" b="1" dirty="0">
                <a:solidFill>
                  <a:srgbClr val="7030A0"/>
                </a:solidFill>
                <a:effectLst>
                  <a:outerShdw blurRad="38100" dist="38100" dir="2700000" algn="tl">
                    <a:srgbClr val="000000">
                      <a:alpha val="43137"/>
                    </a:srgbClr>
                  </a:outerShdw>
                </a:effectLst>
                <a:latin typeface="Arial Narrow" pitchFamily="34" charset="0"/>
              </a:rPr>
            </a:br>
            <a:endParaRPr lang="el-GR" sz="4000" b="1" dirty="0">
              <a:solidFill>
                <a:srgbClr val="7030A0"/>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4102806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562074"/>
          </a:xfrm>
        </p:spPr>
        <p:txBody>
          <a:bodyPr>
            <a:normAutofit/>
          </a:bodyPr>
          <a:lstStyle/>
          <a:p>
            <a:pPr marL="82296">
              <a:lnSpc>
                <a:spcPct val="80000"/>
              </a:lnSpc>
              <a:spcBef>
                <a:spcPts val="600"/>
              </a:spcBef>
              <a:buClr>
                <a:schemeClr val="accent1"/>
              </a:buClr>
              <a:buSzPct val="80000"/>
            </a:pPr>
            <a:r>
              <a:rPr lang="el-GR" sz="2900" b="1" dirty="0">
                <a:solidFill>
                  <a:srgbClr val="7030A0"/>
                </a:solidFill>
                <a:effectLst/>
                <a:latin typeface="Arial Narrow" pitchFamily="34" charset="0"/>
                <a:ea typeface="+mn-ea"/>
                <a:cs typeface="+mn-cs"/>
              </a:rPr>
              <a:t>Σε κάθε </a:t>
            </a:r>
            <a:r>
              <a:rPr lang="el-GR" sz="2900" b="1" dirty="0" err="1">
                <a:solidFill>
                  <a:srgbClr val="7030A0"/>
                </a:solidFill>
                <a:effectLst/>
                <a:latin typeface="Arial Narrow" pitchFamily="34" charset="0"/>
                <a:ea typeface="+mn-ea"/>
                <a:cs typeface="+mn-cs"/>
              </a:rPr>
              <a:t>υποενότητα</a:t>
            </a:r>
            <a:r>
              <a:rPr lang="el-GR" sz="2900" b="1" dirty="0">
                <a:solidFill>
                  <a:srgbClr val="7030A0"/>
                </a:solidFill>
                <a:effectLst/>
                <a:latin typeface="Arial Narrow" pitchFamily="34" charset="0"/>
                <a:ea typeface="+mn-ea"/>
                <a:cs typeface="+mn-cs"/>
              </a:rPr>
              <a:t>:</a:t>
            </a:r>
          </a:p>
        </p:txBody>
      </p:sp>
      <p:sp>
        <p:nvSpPr>
          <p:cNvPr id="3" name="Content Placeholder 2"/>
          <p:cNvSpPr>
            <a:spLocks noGrp="1"/>
          </p:cNvSpPr>
          <p:nvPr>
            <p:ph idx="1"/>
          </p:nvPr>
        </p:nvSpPr>
        <p:spPr>
          <a:xfrm>
            <a:off x="1435608" y="836711"/>
            <a:ext cx="7498080" cy="3096345"/>
          </a:xfrm>
        </p:spPr>
        <p:txBody>
          <a:bodyPr>
            <a:normAutofit fontScale="55000" lnSpcReduction="20000"/>
          </a:bodyPr>
          <a:lstStyle/>
          <a:p>
            <a:pPr>
              <a:buFont typeface="Wingdings" pitchFamily="2" charset="2"/>
              <a:buChar char="Ø"/>
            </a:pPr>
            <a:r>
              <a:rPr lang="el-GR" sz="4500" b="1" dirty="0">
                <a:solidFill>
                  <a:srgbClr val="7030A0"/>
                </a:solidFill>
                <a:latin typeface="Arial Narrow" pitchFamily="34" charset="0"/>
              </a:rPr>
              <a:t>Μαθαίνω </a:t>
            </a:r>
          </a:p>
          <a:p>
            <a:pPr lvl="1"/>
            <a:r>
              <a:rPr lang="el-GR" sz="3000" dirty="0">
                <a:latin typeface="Arial Narrow" pitchFamily="34" charset="0"/>
              </a:rPr>
              <a:t>Συνοπτική αναφορά στο τι πρέπει να γνωρίζει ο μαθητής. </a:t>
            </a:r>
          </a:p>
          <a:p>
            <a:pPr marL="82296" indent="0">
              <a:buNone/>
            </a:pPr>
            <a:r>
              <a:rPr lang="el-GR" sz="3000" dirty="0">
                <a:latin typeface="Arial Narrow" pitchFamily="34" charset="0"/>
              </a:rPr>
              <a:t>   	 ( Θεωρία ή κανόνες)</a:t>
            </a:r>
          </a:p>
          <a:p>
            <a:pPr marL="82296" indent="0">
              <a:buNone/>
            </a:pPr>
            <a:endParaRPr lang="el-GR" sz="3000" dirty="0">
              <a:latin typeface="Arial Narrow" pitchFamily="34" charset="0"/>
            </a:endParaRPr>
          </a:p>
          <a:p>
            <a:pPr>
              <a:buFont typeface="Wingdings" pitchFamily="2" charset="2"/>
              <a:buChar char="Ø"/>
            </a:pPr>
            <a:r>
              <a:rPr lang="el-GR" sz="4600" b="1" dirty="0">
                <a:solidFill>
                  <a:srgbClr val="7030A0"/>
                </a:solidFill>
                <a:latin typeface="Arial Narrow" pitchFamily="34" charset="0"/>
              </a:rPr>
              <a:t>Παραδείγματα</a:t>
            </a:r>
            <a:endParaRPr lang="en-US" sz="4600" b="1" dirty="0">
              <a:solidFill>
                <a:srgbClr val="7030A0"/>
              </a:solidFill>
              <a:latin typeface="Arial Narrow" pitchFamily="34" charset="0"/>
            </a:endParaRPr>
          </a:p>
          <a:p>
            <a:pPr lvl="1"/>
            <a:r>
              <a:rPr lang="el-GR" sz="3000" dirty="0">
                <a:latin typeface="Arial Narrow" pitchFamily="34" charset="0"/>
              </a:rPr>
              <a:t>Λυμένες Ασκήσεις</a:t>
            </a:r>
          </a:p>
          <a:p>
            <a:pPr marL="82296" indent="0">
              <a:buNone/>
            </a:pPr>
            <a:endParaRPr lang="en-US" sz="2800" b="1" dirty="0">
              <a:solidFill>
                <a:srgbClr val="7030A0"/>
              </a:solidFill>
              <a:latin typeface="Arial Narrow" pitchFamily="34" charset="0"/>
            </a:endParaRPr>
          </a:p>
          <a:p>
            <a:pPr>
              <a:buFont typeface="Wingdings" pitchFamily="2" charset="2"/>
              <a:buChar char="Ø"/>
            </a:pPr>
            <a:r>
              <a:rPr lang="el-GR" sz="4600" b="1" dirty="0">
                <a:solidFill>
                  <a:srgbClr val="7030A0"/>
                </a:solidFill>
                <a:latin typeface="Arial Narrow" pitchFamily="34" charset="0"/>
              </a:rPr>
              <a:t> Δραστηριότητες</a:t>
            </a:r>
          </a:p>
          <a:p>
            <a:pPr lvl="1"/>
            <a:r>
              <a:rPr lang="el-GR" sz="3100" dirty="0">
                <a:latin typeface="Arial Narrow" pitchFamily="34" charset="0"/>
              </a:rPr>
              <a:t>Ασκήσεις υποενότητας</a:t>
            </a:r>
          </a:p>
          <a:p>
            <a:pPr marL="82296" indent="0">
              <a:buNone/>
            </a:pPr>
            <a:endParaRPr lang="en-US" sz="2800" b="1" dirty="0">
              <a:solidFill>
                <a:srgbClr val="7030A0"/>
              </a:solidFill>
              <a:latin typeface="Arial Narrow" pitchFamily="34" charset="0"/>
            </a:endParaRPr>
          </a:p>
          <a:p>
            <a:pPr>
              <a:buFont typeface="Wingdings" pitchFamily="2" charset="2"/>
              <a:buChar char="Ø"/>
            </a:pPr>
            <a:endParaRPr lang="el-GR" sz="4600" dirty="0">
              <a:latin typeface="Arial Narrow" pitchFamily="34" charset="0"/>
            </a:endParaRPr>
          </a:p>
          <a:p>
            <a:pPr marL="82296" indent="0">
              <a:buNone/>
            </a:pPr>
            <a:endParaRPr lang="el-GR" sz="4600" b="1" dirty="0">
              <a:solidFill>
                <a:srgbClr val="7030A0"/>
              </a:solidFill>
              <a:latin typeface="Arial Narrow" pitchFamily="34" charset="0"/>
            </a:endParaRPr>
          </a:p>
          <a:p>
            <a:pPr marL="82296" indent="0">
              <a:buNone/>
            </a:pPr>
            <a:endParaRPr lang="el-GR" sz="3600" b="1" dirty="0">
              <a:solidFill>
                <a:srgbClr val="7030A0"/>
              </a:solidFill>
              <a:latin typeface="Arial Narrow" pitchFamily="34" charset="0"/>
            </a:endParaRPr>
          </a:p>
          <a:p>
            <a:pPr marL="82296" indent="0">
              <a:buNone/>
            </a:pPr>
            <a:endParaRPr lang="el-GR" sz="3600" b="1" dirty="0">
              <a:solidFill>
                <a:srgbClr val="7030A0"/>
              </a:solidFill>
              <a:latin typeface="Arial Narrow" pitchFamily="34" charset="0"/>
            </a:endParaRPr>
          </a:p>
          <a:p>
            <a:pPr marL="82296" indent="0">
              <a:buNone/>
            </a:pPr>
            <a:endParaRPr lang="el-GR" sz="3600" dirty="0"/>
          </a:p>
        </p:txBody>
      </p:sp>
      <p:sp>
        <p:nvSpPr>
          <p:cNvPr id="4" name="Title 1">
            <a:extLst>
              <a:ext uri="{FF2B5EF4-FFF2-40B4-BE49-F238E27FC236}">
                <a16:creationId xmlns:a16="http://schemas.microsoft.com/office/drawing/2014/main" id="{0160445C-9CEC-C529-DC12-A47FA58241F7}"/>
              </a:ext>
            </a:extLst>
          </p:cNvPr>
          <p:cNvSpPr txBox="1">
            <a:spLocks/>
          </p:cNvSpPr>
          <p:nvPr/>
        </p:nvSpPr>
        <p:spPr>
          <a:xfrm>
            <a:off x="1435608" y="3933056"/>
            <a:ext cx="7498080" cy="922114"/>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nSpc>
                <a:spcPct val="80000"/>
              </a:lnSpc>
              <a:spcBef>
                <a:spcPts val="600"/>
              </a:spcBef>
              <a:buClr>
                <a:schemeClr val="accent1"/>
              </a:buClr>
              <a:buSzPct val="80000"/>
            </a:pPr>
            <a:r>
              <a:rPr lang="el-GR" sz="2900" b="1" dirty="0">
                <a:solidFill>
                  <a:srgbClr val="7030A0"/>
                </a:solidFill>
                <a:effectLst/>
                <a:latin typeface="Arial Narrow" pitchFamily="34" charset="0"/>
                <a:ea typeface="+mn-ea"/>
                <a:cs typeface="+mn-cs"/>
              </a:rPr>
              <a:t>Στο τέλος κάθε ενότητας:</a:t>
            </a:r>
          </a:p>
        </p:txBody>
      </p:sp>
      <p:sp>
        <p:nvSpPr>
          <p:cNvPr id="5" name="Content Placeholder 2">
            <a:extLst>
              <a:ext uri="{FF2B5EF4-FFF2-40B4-BE49-F238E27FC236}">
                <a16:creationId xmlns:a16="http://schemas.microsoft.com/office/drawing/2014/main" id="{B6F7A26D-E435-69D2-1C0A-8786FF176FEF}"/>
              </a:ext>
            </a:extLst>
          </p:cNvPr>
          <p:cNvSpPr txBox="1">
            <a:spLocks/>
          </p:cNvSpPr>
          <p:nvPr/>
        </p:nvSpPr>
        <p:spPr>
          <a:xfrm>
            <a:off x="1435608" y="4653136"/>
            <a:ext cx="6912768" cy="1656184"/>
          </a:xfrm>
          <a:prstGeom prst="rect">
            <a:avLst/>
          </a:prstGeom>
        </p:spPr>
        <p:txBody>
          <a:bodyPr>
            <a:normAutofit fontScale="5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Font typeface="Wingdings 2"/>
              <a:buNone/>
            </a:pPr>
            <a:endParaRPr lang="en-US" sz="2800" b="1" dirty="0">
              <a:solidFill>
                <a:srgbClr val="7030A0"/>
              </a:solidFill>
              <a:latin typeface="Arial Narrow" pitchFamily="34" charset="0"/>
            </a:endParaRPr>
          </a:p>
          <a:p>
            <a:pPr>
              <a:buFont typeface="Wingdings" pitchFamily="2" charset="2"/>
              <a:buChar char="Ø"/>
            </a:pPr>
            <a:r>
              <a:rPr lang="el-GR" sz="3600" b="1" dirty="0">
                <a:solidFill>
                  <a:srgbClr val="7030A0"/>
                </a:solidFill>
                <a:latin typeface="Arial Narrow" pitchFamily="34" charset="0"/>
              </a:rPr>
              <a:t> </a:t>
            </a:r>
            <a:r>
              <a:rPr lang="el-GR" sz="4600" b="1" dirty="0">
                <a:solidFill>
                  <a:srgbClr val="7030A0"/>
                </a:solidFill>
                <a:latin typeface="Arial Narrow" pitchFamily="34" charset="0"/>
              </a:rPr>
              <a:t>Δραστηριότητες Ενότητας</a:t>
            </a:r>
          </a:p>
          <a:p>
            <a:pPr lvl="1"/>
            <a:r>
              <a:rPr lang="el-GR" sz="3100" dirty="0">
                <a:latin typeface="Arial Narrow" pitchFamily="34" charset="0"/>
              </a:rPr>
              <a:t>Επαναληπτικές ασκήσεις για όλη την ενότητα.</a:t>
            </a:r>
          </a:p>
          <a:p>
            <a:pPr marL="82296" indent="0">
              <a:buFont typeface="Wingdings 2"/>
              <a:buNone/>
            </a:pPr>
            <a:endParaRPr lang="el-GR" sz="1800" b="1" dirty="0">
              <a:solidFill>
                <a:srgbClr val="7030A0"/>
              </a:solidFill>
              <a:latin typeface="Arial Narrow" pitchFamily="34" charset="0"/>
            </a:endParaRPr>
          </a:p>
          <a:p>
            <a:pPr>
              <a:buFont typeface="Wingdings" pitchFamily="2" charset="2"/>
              <a:buChar char="Ø"/>
            </a:pPr>
            <a:r>
              <a:rPr lang="el-GR" sz="4600" b="1" dirty="0">
                <a:solidFill>
                  <a:srgbClr val="7030A0"/>
                </a:solidFill>
                <a:latin typeface="Arial Narrow" pitchFamily="34" charset="0"/>
              </a:rPr>
              <a:t>Ασκήσεις Εμπλουτισμού</a:t>
            </a:r>
          </a:p>
          <a:p>
            <a:pPr marL="82296" indent="0">
              <a:buFont typeface="Wingdings 2"/>
              <a:buNone/>
            </a:pPr>
            <a:endParaRPr lang="el-GR" sz="4600" dirty="0">
              <a:latin typeface="Arial Narrow" pitchFamily="34" charset="0"/>
            </a:endParaRPr>
          </a:p>
          <a:p>
            <a:pPr marL="82296" indent="0">
              <a:buFont typeface="Wingdings 2"/>
              <a:buNone/>
            </a:pPr>
            <a:endParaRPr lang="el-GR" sz="4600" b="1" dirty="0">
              <a:solidFill>
                <a:srgbClr val="7030A0"/>
              </a:solidFill>
              <a:latin typeface="Arial Narrow" pitchFamily="34" charset="0"/>
            </a:endParaRPr>
          </a:p>
          <a:p>
            <a:pPr marL="82296" indent="0">
              <a:buFont typeface="Wingdings 2"/>
              <a:buNone/>
            </a:pPr>
            <a:endParaRPr lang="el-GR" sz="3600" b="1" dirty="0">
              <a:solidFill>
                <a:srgbClr val="7030A0"/>
              </a:solidFill>
              <a:latin typeface="Arial Narrow" pitchFamily="34" charset="0"/>
            </a:endParaRPr>
          </a:p>
          <a:p>
            <a:pPr marL="82296" indent="0">
              <a:buFont typeface="Wingdings 2"/>
              <a:buNone/>
            </a:pPr>
            <a:endParaRPr lang="el-GR" sz="3600" b="1" dirty="0">
              <a:solidFill>
                <a:srgbClr val="7030A0"/>
              </a:solidFill>
              <a:latin typeface="Arial Narrow" pitchFamily="34" charset="0"/>
            </a:endParaRPr>
          </a:p>
          <a:p>
            <a:pPr marL="82296" indent="0">
              <a:buFont typeface="Wingdings 2"/>
              <a:buNone/>
            </a:pPr>
            <a:endParaRPr lang="el-GR" sz="3600" dirty="0"/>
          </a:p>
        </p:txBody>
      </p:sp>
    </p:spTree>
    <p:extLst>
      <p:ext uri="{BB962C8B-B14F-4D97-AF65-F5344CB8AC3E}">
        <p14:creationId xmlns:p14="http://schemas.microsoft.com/office/powerpoint/2010/main" val="2386121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03648" y="1455862"/>
            <a:ext cx="7498080" cy="4104456"/>
          </a:xfrm>
        </p:spPr>
        <p:txBody>
          <a:bodyPr>
            <a:noAutofit/>
          </a:bodyPr>
          <a:lstStyle/>
          <a:p>
            <a:pPr>
              <a:buFont typeface="Wingdings" panose="05000000000000000000" pitchFamily="2" charset="2"/>
              <a:buChar char="Ø"/>
            </a:pPr>
            <a:endParaRPr lang="el-GR" sz="2400" dirty="0">
              <a:latin typeface="Arial Narrow" pitchFamily="34" charset="0"/>
            </a:endParaRPr>
          </a:p>
          <a:p>
            <a:pPr>
              <a:buFont typeface="Wingdings" panose="05000000000000000000" pitchFamily="2" charset="2"/>
              <a:buChar char="Ø"/>
            </a:pPr>
            <a:r>
              <a:rPr lang="el-GR" sz="2600" dirty="0">
                <a:latin typeface="Arial Narrow" pitchFamily="34" charset="0"/>
              </a:rPr>
              <a:t>Γίνεται η διδασκαλία του μαθήματος.</a:t>
            </a:r>
          </a:p>
          <a:p>
            <a:pPr marL="82296" indent="0">
              <a:buNone/>
            </a:pPr>
            <a:endParaRPr lang="el-GR" sz="2600" dirty="0">
              <a:latin typeface="Arial Narrow" pitchFamily="34" charset="0"/>
            </a:endParaRPr>
          </a:p>
          <a:p>
            <a:pPr>
              <a:buFont typeface="Wingdings" panose="05000000000000000000" pitchFamily="2" charset="2"/>
              <a:buChar char="Ø"/>
            </a:pPr>
            <a:r>
              <a:rPr lang="el-GR" sz="2600" dirty="0">
                <a:latin typeface="Arial Narrow" pitchFamily="34" charset="0"/>
              </a:rPr>
              <a:t>Λύνονται κάποια παραδείγματα του βιβλίου ή/και άλλα συμπληρωματικά και επεξηγούνται.</a:t>
            </a:r>
          </a:p>
          <a:p>
            <a:pPr marL="82296" indent="0">
              <a:buNone/>
            </a:pPr>
            <a:endParaRPr lang="el-GR" sz="2600" dirty="0">
              <a:latin typeface="Arial Narrow" pitchFamily="34" charset="0"/>
            </a:endParaRPr>
          </a:p>
          <a:p>
            <a:pPr>
              <a:buFont typeface="Wingdings" panose="05000000000000000000" pitchFamily="2" charset="2"/>
              <a:buChar char="Ø"/>
            </a:pPr>
            <a:r>
              <a:rPr lang="el-GR" sz="2600" dirty="0">
                <a:latin typeface="Arial Narrow" pitchFamily="34" charset="0"/>
              </a:rPr>
              <a:t>Ακολουθούν οι </a:t>
            </a:r>
            <a:r>
              <a:rPr lang="el-GR" sz="2600" u="sng" dirty="0">
                <a:latin typeface="Arial Narrow" pitchFamily="34" charset="0"/>
              </a:rPr>
              <a:t>Δραστηριότητες,</a:t>
            </a:r>
            <a:r>
              <a:rPr lang="el-GR" sz="2600" dirty="0">
                <a:latin typeface="Arial Narrow" pitchFamily="34" charset="0"/>
              </a:rPr>
              <a:t> αρχίζοντας από την τάξη ή ανατίθενται στο σπίτι(ανάλογα).</a:t>
            </a:r>
            <a:endParaRPr lang="el-GR" sz="2400" dirty="0">
              <a:latin typeface="Arial Narrow" pitchFamily="34" charset="0"/>
            </a:endParaRPr>
          </a:p>
          <a:p>
            <a:endParaRPr lang="el-GR" sz="2400" dirty="0"/>
          </a:p>
        </p:txBody>
      </p:sp>
      <p:sp>
        <p:nvSpPr>
          <p:cNvPr id="2" name="Rectangle 1"/>
          <p:cNvSpPr/>
          <p:nvPr/>
        </p:nvSpPr>
        <p:spPr>
          <a:xfrm>
            <a:off x="3635896" y="747976"/>
            <a:ext cx="2667718" cy="707886"/>
          </a:xfrm>
          <a:prstGeom prst="rect">
            <a:avLst/>
          </a:prstGeom>
        </p:spPr>
        <p:txBody>
          <a:bodyPr wrap="none">
            <a:spAutoFit/>
          </a:bodyPr>
          <a:lstStyle/>
          <a:p>
            <a:r>
              <a:rPr lang="el-GR" sz="4000" b="1" dirty="0">
                <a:solidFill>
                  <a:srgbClr val="7030A0"/>
                </a:solidFill>
                <a:effectLst>
                  <a:outerShdw blurRad="38100" dist="38100" dir="2700000" algn="tl">
                    <a:srgbClr val="000000">
                      <a:alpha val="43137"/>
                    </a:srgbClr>
                  </a:outerShdw>
                </a:effectLst>
                <a:latin typeface="Arial Narrow" pitchFamily="34" charset="0"/>
              </a:rPr>
              <a:t>ΣΤΗΝ  ΤΑΞΗ</a:t>
            </a:r>
            <a:endParaRPr lang="el-GR" sz="4000" dirty="0"/>
          </a:p>
        </p:txBody>
      </p:sp>
    </p:spTree>
    <p:extLst>
      <p:ext uri="{BB962C8B-B14F-4D97-AF65-F5344CB8AC3E}">
        <p14:creationId xmlns:p14="http://schemas.microsoft.com/office/powerpoint/2010/main" val="3334027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50106"/>
          </a:xfrm>
        </p:spPr>
        <p:txBody>
          <a:bodyPr>
            <a:normAutofit/>
          </a:bodyPr>
          <a:lstStyle/>
          <a:p>
            <a:pPr algn="ctr"/>
            <a:r>
              <a:rPr lang="el-GR" sz="3600" b="1" dirty="0">
                <a:solidFill>
                  <a:srgbClr val="7030A0"/>
                </a:solidFill>
                <a:effectLst>
                  <a:outerShdw blurRad="38100" dist="38100" dir="2700000" algn="tl">
                    <a:srgbClr val="000000">
                      <a:alpha val="43137"/>
                    </a:srgbClr>
                  </a:outerShdw>
                </a:effectLst>
                <a:latin typeface="Arial Narrow" pitchFamily="34" charset="0"/>
              </a:rPr>
              <a:t>ΣΤΟ  ΜΑΘΗΜΑ</a:t>
            </a:r>
          </a:p>
        </p:txBody>
      </p:sp>
      <p:sp>
        <p:nvSpPr>
          <p:cNvPr id="3" name="Content Placeholder 2"/>
          <p:cNvSpPr>
            <a:spLocks noGrp="1"/>
          </p:cNvSpPr>
          <p:nvPr>
            <p:ph idx="1"/>
          </p:nvPr>
        </p:nvSpPr>
        <p:spPr>
          <a:xfrm>
            <a:off x="1435608" y="1196752"/>
            <a:ext cx="7498080" cy="5472608"/>
          </a:xfrm>
        </p:spPr>
        <p:txBody>
          <a:bodyPr>
            <a:normAutofit/>
          </a:bodyPr>
          <a:lstStyle/>
          <a:p>
            <a:pPr marL="365760" lvl="1" indent="-283464">
              <a:spcBef>
                <a:spcPts val="600"/>
              </a:spcBef>
              <a:buSzPct val="80000"/>
              <a:buFont typeface="Wingdings" panose="05000000000000000000" pitchFamily="2" charset="2"/>
              <a:buChar char="Ø"/>
            </a:pPr>
            <a:r>
              <a:rPr lang="el-GR" sz="2500" b="1" dirty="0">
                <a:latin typeface="Arial Narrow" pitchFamily="34" charset="0"/>
              </a:rPr>
              <a:t>Ο μαθητής οφείλει να:</a:t>
            </a:r>
          </a:p>
          <a:p>
            <a:pPr marL="82296" indent="0">
              <a:buNone/>
            </a:pPr>
            <a:endParaRPr lang="el-GR" sz="2600" b="1" dirty="0"/>
          </a:p>
          <a:p>
            <a:endParaRPr lang="el-GR" dirty="0"/>
          </a:p>
        </p:txBody>
      </p:sp>
      <p:sp>
        <p:nvSpPr>
          <p:cNvPr id="4" name="Content Placeholder 2">
            <a:extLst>
              <a:ext uri="{FF2B5EF4-FFF2-40B4-BE49-F238E27FC236}">
                <a16:creationId xmlns:a16="http://schemas.microsoft.com/office/drawing/2014/main" id="{2E4A027E-9E67-CD12-2AC2-1C8E37DE3CEB}"/>
              </a:ext>
            </a:extLst>
          </p:cNvPr>
          <p:cNvSpPr txBox="1">
            <a:spLocks/>
          </p:cNvSpPr>
          <p:nvPr/>
        </p:nvSpPr>
        <p:spPr>
          <a:xfrm>
            <a:off x="1645920" y="1219249"/>
            <a:ext cx="7498080" cy="547260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lvl="1" indent="0">
              <a:spcBef>
                <a:spcPts val="600"/>
              </a:spcBef>
              <a:buSzPct val="80000"/>
              <a:buNone/>
            </a:pPr>
            <a:endParaRPr lang="el-GR" sz="2500" b="1" dirty="0">
              <a:latin typeface="Arial Narrow" pitchFamily="34" charset="0"/>
            </a:endParaRPr>
          </a:p>
          <a:p>
            <a:r>
              <a:rPr lang="el-GR" sz="2500" b="1" dirty="0">
                <a:latin typeface="Arial Narrow" pitchFamily="34" charset="0"/>
              </a:rPr>
              <a:t>συγκεντρώνεται </a:t>
            </a:r>
            <a:r>
              <a:rPr lang="el-GR" sz="2500" dirty="0">
                <a:latin typeface="Arial Narrow" pitchFamily="34" charset="0"/>
              </a:rPr>
              <a:t>και να </a:t>
            </a:r>
            <a:r>
              <a:rPr lang="el-GR" sz="2500" b="1" dirty="0">
                <a:latin typeface="Arial Narrow" pitchFamily="34" charset="0"/>
              </a:rPr>
              <a:t>παρακολουθεί</a:t>
            </a:r>
            <a:r>
              <a:rPr lang="el-GR" sz="2500" dirty="0">
                <a:latin typeface="Arial Narrow" pitchFamily="34" charset="0"/>
              </a:rPr>
              <a:t> </a:t>
            </a:r>
            <a:r>
              <a:rPr lang="el-GR" sz="2500" b="1" dirty="0">
                <a:latin typeface="Arial Narrow" pitchFamily="34" charset="0"/>
              </a:rPr>
              <a:t>με προσοχή</a:t>
            </a:r>
            <a:r>
              <a:rPr lang="el-GR" sz="2500" dirty="0">
                <a:latin typeface="Arial Narrow" pitchFamily="34" charset="0"/>
              </a:rPr>
              <a:t> όταν ο καθηγητής παραδίδει το μάθημα.</a:t>
            </a:r>
          </a:p>
          <a:p>
            <a:endParaRPr lang="el-GR" dirty="0"/>
          </a:p>
        </p:txBody>
      </p:sp>
      <p:sp>
        <p:nvSpPr>
          <p:cNvPr id="5" name="Content Placeholder 2">
            <a:extLst>
              <a:ext uri="{FF2B5EF4-FFF2-40B4-BE49-F238E27FC236}">
                <a16:creationId xmlns:a16="http://schemas.microsoft.com/office/drawing/2014/main" id="{229BE5EF-801D-5560-D9A1-5F9F7FBCEE8D}"/>
              </a:ext>
            </a:extLst>
          </p:cNvPr>
          <p:cNvSpPr txBox="1">
            <a:spLocks/>
          </p:cNvSpPr>
          <p:nvPr/>
        </p:nvSpPr>
        <p:spPr>
          <a:xfrm>
            <a:off x="1826520" y="1215319"/>
            <a:ext cx="7498080" cy="547260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lvl="1" indent="0">
              <a:spcBef>
                <a:spcPts val="600"/>
              </a:spcBef>
              <a:buSzPct val="80000"/>
              <a:buNone/>
            </a:pPr>
            <a:endParaRPr lang="el-GR" sz="2500" b="1" dirty="0">
              <a:latin typeface="Arial Narrow" pitchFamily="34" charset="0"/>
            </a:endParaRPr>
          </a:p>
          <a:p>
            <a:pPr marL="82296" indent="0">
              <a:buNone/>
            </a:pPr>
            <a:endParaRPr lang="en-GB" sz="2500" b="1" dirty="0">
              <a:latin typeface="Arial Narrow" pitchFamily="34" charset="0"/>
            </a:endParaRPr>
          </a:p>
          <a:p>
            <a:pPr marL="82296" indent="0">
              <a:buNone/>
            </a:pPr>
            <a:endParaRPr lang="el-GR" sz="2500" dirty="0">
              <a:latin typeface="Arial Narrow" pitchFamily="34" charset="0"/>
            </a:endParaRPr>
          </a:p>
          <a:p>
            <a:r>
              <a:rPr lang="el-GR" sz="2500" dirty="0">
                <a:latin typeface="Arial Narrow" pitchFamily="34" charset="0"/>
              </a:rPr>
              <a:t>γράφει </a:t>
            </a:r>
            <a:r>
              <a:rPr lang="el-GR" sz="2500" b="1" dirty="0">
                <a:latin typeface="Arial Narrow" pitchFamily="34" charset="0"/>
              </a:rPr>
              <a:t>σωστά </a:t>
            </a:r>
            <a:r>
              <a:rPr lang="el-GR" sz="2500" dirty="0">
                <a:latin typeface="Arial Narrow" pitchFamily="34" charset="0"/>
              </a:rPr>
              <a:t>τις σημειώσεις από τον πίνακα. </a:t>
            </a:r>
            <a:endParaRPr lang="en-US" sz="2500" dirty="0">
              <a:latin typeface="Arial Narrow" pitchFamily="34" charset="0"/>
            </a:endParaRPr>
          </a:p>
          <a:p>
            <a:endParaRPr lang="el-GR" sz="2600" b="1" dirty="0"/>
          </a:p>
          <a:p>
            <a:endParaRPr lang="el-GR" dirty="0"/>
          </a:p>
        </p:txBody>
      </p:sp>
      <p:sp>
        <p:nvSpPr>
          <p:cNvPr id="6" name="Content Placeholder 2">
            <a:extLst>
              <a:ext uri="{FF2B5EF4-FFF2-40B4-BE49-F238E27FC236}">
                <a16:creationId xmlns:a16="http://schemas.microsoft.com/office/drawing/2014/main" id="{CBDC356C-C1E3-9EF1-3CEE-7CD072EF086A}"/>
              </a:ext>
            </a:extLst>
          </p:cNvPr>
          <p:cNvSpPr txBox="1">
            <a:spLocks/>
          </p:cNvSpPr>
          <p:nvPr/>
        </p:nvSpPr>
        <p:spPr>
          <a:xfrm>
            <a:off x="1815497" y="980728"/>
            <a:ext cx="7498080" cy="547260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r>
              <a:rPr lang="el-GR" sz="2500" dirty="0">
                <a:latin typeface="Arial Narrow" pitchFamily="34" charset="0"/>
              </a:rPr>
              <a:t>διορθώνει τις ασκήσεις από τον πίνακα.</a:t>
            </a:r>
          </a:p>
          <a:p>
            <a:endParaRPr lang="el-GR" sz="2600" b="1" dirty="0"/>
          </a:p>
          <a:p>
            <a:endParaRPr lang="el-GR" dirty="0"/>
          </a:p>
        </p:txBody>
      </p:sp>
      <p:sp>
        <p:nvSpPr>
          <p:cNvPr id="7" name="Content Placeholder 2">
            <a:extLst>
              <a:ext uri="{FF2B5EF4-FFF2-40B4-BE49-F238E27FC236}">
                <a16:creationId xmlns:a16="http://schemas.microsoft.com/office/drawing/2014/main" id="{BC48FF42-E676-0DFB-FF57-4D1BECFA3328}"/>
              </a:ext>
            </a:extLst>
          </p:cNvPr>
          <p:cNvSpPr txBox="1">
            <a:spLocks/>
          </p:cNvSpPr>
          <p:nvPr/>
        </p:nvSpPr>
        <p:spPr>
          <a:xfrm>
            <a:off x="1804474" y="1538359"/>
            <a:ext cx="7498080" cy="547260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r>
              <a:rPr lang="el-GR" sz="2500" dirty="0">
                <a:latin typeface="Arial Narrow" pitchFamily="34" charset="0"/>
              </a:rPr>
              <a:t>γράφει αναλυτικά όλες τις  πράξεις και όχι μόνο την απάντηση! </a:t>
            </a:r>
          </a:p>
          <a:p>
            <a:endParaRPr lang="el-GR" sz="2600" b="1" dirty="0"/>
          </a:p>
          <a:p>
            <a:endParaRPr lang="el-GR" dirty="0"/>
          </a:p>
        </p:txBody>
      </p:sp>
      <p:sp>
        <p:nvSpPr>
          <p:cNvPr id="8" name="Content Placeholder 2">
            <a:extLst>
              <a:ext uri="{FF2B5EF4-FFF2-40B4-BE49-F238E27FC236}">
                <a16:creationId xmlns:a16="http://schemas.microsoft.com/office/drawing/2014/main" id="{30318B25-C425-8105-71FF-A55C71E40D6F}"/>
              </a:ext>
            </a:extLst>
          </p:cNvPr>
          <p:cNvSpPr txBox="1">
            <a:spLocks/>
          </p:cNvSpPr>
          <p:nvPr/>
        </p:nvSpPr>
        <p:spPr>
          <a:xfrm>
            <a:off x="1725197" y="1429864"/>
            <a:ext cx="7498080" cy="547260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None/>
            </a:pPr>
            <a:endParaRPr lang="en-GB" sz="2500" b="1" dirty="0">
              <a:latin typeface="Arial Narrow" pitchFamily="34" charset="0"/>
            </a:endParaRPr>
          </a:p>
          <a:p>
            <a:endParaRPr lang="en-GB" sz="2500" b="1" dirty="0">
              <a:latin typeface="Arial Narrow" pitchFamily="34" charset="0"/>
            </a:endParaRPr>
          </a:p>
          <a:p>
            <a:endParaRPr lang="en-GB" sz="2500" b="1" dirty="0">
              <a:latin typeface="Arial Narrow" pitchFamily="34" charset="0"/>
            </a:endParaRPr>
          </a:p>
          <a:p>
            <a:endParaRPr lang="en-GB" sz="2500" b="1" dirty="0">
              <a:latin typeface="Arial Narrow" pitchFamily="34" charset="0"/>
            </a:endParaRPr>
          </a:p>
          <a:p>
            <a:endParaRPr lang="en-GB" sz="2500" b="1" dirty="0">
              <a:latin typeface="Arial Narrow" pitchFamily="34" charset="0"/>
            </a:endParaRPr>
          </a:p>
          <a:p>
            <a:endParaRPr lang="en-GB" sz="2500" b="1" dirty="0">
              <a:latin typeface="Arial Narrow" pitchFamily="34" charset="0"/>
            </a:endParaRPr>
          </a:p>
          <a:p>
            <a:endParaRPr lang="en-GB" sz="2500" b="1" dirty="0">
              <a:latin typeface="Arial Narrow" pitchFamily="34" charset="0"/>
            </a:endParaRPr>
          </a:p>
          <a:p>
            <a:r>
              <a:rPr lang="el-GR" sz="2500" b="1" dirty="0">
                <a:latin typeface="Arial Narrow" pitchFamily="34" charset="0"/>
              </a:rPr>
              <a:t>λύνει τις απορίες του στην τάξη.</a:t>
            </a:r>
            <a:r>
              <a:rPr lang="el-GR" sz="2500" dirty="0">
                <a:latin typeface="Arial Narrow" pitchFamily="34" charset="0"/>
              </a:rPr>
              <a:t> </a:t>
            </a:r>
          </a:p>
          <a:p>
            <a:endParaRPr lang="el-GR" sz="2600" b="1" dirty="0"/>
          </a:p>
          <a:p>
            <a:endParaRPr lang="el-GR" dirty="0"/>
          </a:p>
        </p:txBody>
      </p:sp>
      <p:sp>
        <p:nvSpPr>
          <p:cNvPr id="9" name="Content Placeholder 2">
            <a:extLst>
              <a:ext uri="{FF2B5EF4-FFF2-40B4-BE49-F238E27FC236}">
                <a16:creationId xmlns:a16="http://schemas.microsoft.com/office/drawing/2014/main" id="{6F99A034-97CE-7701-BD79-EA15B9737487}"/>
              </a:ext>
            </a:extLst>
          </p:cNvPr>
          <p:cNvSpPr txBox="1">
            <a:spLocks/>
          </p:cNvSpPr>
          <p:nvPr/>
        </p:nvSpPr>
        <p:spPr>
          <a:xfrm>
            <a:off x="1714174" y="1519792"/>
            <a:ext cx="7498080" cy="5472608"/>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endParaRPr lang="en-GB" sz="2500" dirty="0">
              <a:latin typeface="Arial Narrow" pitchFamily="34" charset="0"/>
            </a:endParaRPr>
          </a:p>
          <a:p>
            <a:endParaRPr lang="en-GB" sz="2500" dirty="0">
              <a:latin typeface="Arial Narrow" pitchFamily="34" charset="0"/>
            </a:endParaRPr>
          </a:p>
          <a:p>
            <a:pPr marL="82296" indent="0">
              <a:buNone/>
            </a:pPr>
            <a:endParaRPr lang="en-GB" sz="2500" dirty="0">
              <a:latin typeface="Arial Narrow" pitchFamily="34" charset="0"/>
            </a:endParaRPr>
          </a:p>
          <a:p>
            <a:pPr marL="82296" indent="0">
              <a:buNone/>
            </a:pPr>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endParaRPr lang="en-GB" sz="2500" dirty="0">
              <a:latin typeface="Arial Narrow" pitchFamily="34" charset="0"/>
            </a:endParaRPr>
          </a:p>
          <a:p>
            <a:r>
              <a:rPr lang="el-GR" sz="2500" dirty="0">
                <a:latin typeface="Arial Narrow" pitchFamily="34" charset="0"/>
              </a:rPr>
              <a:t>έχει ένα συγυρισμένο και συμπληρωμένο τετράδιο που να περιλαμβάνει όλες τις σημειώσεις που του δόθηκαν στην τάξη.</a:t>
            </a:r>
            <a:endParaRPr lang="el-GR" sz="2600" b="1" dirty="0"/>
          </a:p>
          <a:p>
            <a:endParaRPr lang="el-GR" sz="2500" dirty="0">
              <a:latin typeface="Arial Narrow" pitchFamily="34" charset="0"/>
            </a:endParaRPr>
          </a:p>
        </p:txBody>
      </p:sp>
    </p:spTree>
    <p:extLst>
      <p:ext uri="{BB962C8B-B14F-4D97-AF65-F5344CB8AC3E}">
        <p14:creationId xmlns:p14="http://schemas.microsoft.com/office/powerpoint/2010/main" val="257728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74638"/>
            <a:ext cx="7530040" cy="850106"/>
          </a:xfrm>
        </p:spPr>
        <p:txBody>
          <a:bodyPr>
            <a:normAutofit/>
          </a:bodyPr>
          <a:lstStyle/>
          <a:p>
            <a:pPr algn="ctr"/>
            <a:r>
              <a:rPr lang="el-GR" sz="3600" b="1" dirty="0">
                <a:solidFill>
                  <a:srgbClr val="7030A0"/>
                </a:solidFill>
                <a:effectLst>
                  <a:outerShdw blurRad="38100" dist="38100" dir="2700000" algn="tl">
                    <a:srgbClr val="000000">
                      <a:alpha val="43137"/>
                    </a:srgbClr>
                  </a:outerShdw>
                </a:effectLst>
                <a:latin typeface="Arial Narrow" pitchFamily="34" charset="0"/>
              </a:rPr>
              <a:t>ΣΤΟ ΣΠΙΤΙ</a:t>
            </a:r>
          </a:p>
        </p:txBody>
      </p:sp>
      <p:sp>
        <p:nvSpPr>
          <p:cNvPr id="3" name="Content Placeholder 2"/>
          <p:cNvSpPr>
            <a:spLocks noGrp="1"/>
          </p:cNvSpPr>
          <p:nvPr>
            <p:ph idx="1"/>
          </p:nvPr>
        </p:nvSpPr>
        <p:spPr>
          <a:xfrm>
            <a:off x="1418710" y="1268760"/>
            <a:ext cx="7528880" cy="360040"/>
          </a:xfrm>
        </p:spPr>
        <p:txBody>
          <a:bodyPr>
            <a:normAutofit fontScale="25000" lnSpcReduction="20000"/>
          </a:bodyPr>
          <a:lstStyle/>
          <a:p>
            <a:pPr marL="82296" indent="0">
              <a:buNone/>
            </a:pPr>
            <a:r>
              <a:rPr lang="el-GR" sz="10400" dirty="0">
                <a:latin typeface="Arial Narrow" pitchFamily="34" charset="0"/>
              </a:rPr>
              <a:t>Ο μαθητής </a:t>
            </a:r>
            <a:r>
              <a:rPr lang="el-GR" sz="10400" u="sng" dirty="0">
                <a:latin typeface="Arial Narrow" pitchFamily="34" charset="0"/>
              </a:rPr>
              <a:t>καθημερινά </a:t>
            </a:r>
            <a:r>
              <a:rPr lang="el-GR" sz="10400" dirty="0">
                <a:latin typeface="Arial Narrow" pitchFamily="34" charset="0"/>
              </a:rPr>
              <a:t>πρέπει να:</a:t>
            </a:r>
          </a:p>
          <a:p>
            <a:pPr marL="82296" indent="0">
              <a:buNone/>
            </a:pPr>
            <a:endParaRPr lang="el-GR" sz="10400" dirty="0">
              <a:latin typeface="Arial Narrow" pitchFamily="34" charset="0"/>
            </a:endParaRPr>
          </a:p>
          <a:p>
            <a:pPr marL="82296" indent="0">
              <a:buNone/>
            </a:pPr>
            <a:endParaRPr lang="el-GR" sz="10400" dirty="0">
              <a:latin typeface="Arial Narrow" pitchFamily="34" charset="0"/>
            </a:endParaRPr>
          </a:p>
        </p:txBody>
      </p:sp>
      <p:sp>
        <p:nvSpPr>
          <p:cNvPr id="4" name="Content Placeholder 2">
            <a:extLst>
              <a:ext uri="{FF2B5EF4-FFF2-40B4-BE49-F238E27FC236}">
                <a16:creationId xmlns:a16="http://schemas.microsoft.com/office/drawing/2014/main" id="{A0A0FDAE-F172-A769-8E4D-5368AA7BD474}"/>
              </a:ext>
            </a:extLst>
          </p:cNvPr>
          <p:cNvSpPr txBox="1">
            <a:spLocks/>
          </p:cNvSpPr>
          <p:nvPr/>
        </p:nvSpPr>
        <p:spPr>
          <a:xfrm>
            <a:off x="1615120" y="1268760"/>
            <a:ext cx="7528880" cy="2160240"/>
          </a:xfrm>
          <a:prstGeom prst="rect">
            <a:avLst/>
          </a:prstGeom>
        </p:spPr>
        <p:txBody>
          <a:bodyPr>
            <a:normAutofit fontScale="2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Font typeface="Wingdings 2"/>
              <a:buNone/>
            </a:pPr>
            <a:endParaRPr lang="el-GR" sz="10400" dirty="0">
              <a:latin typeface="Arial Narrow" pitchFamily="34" charset="0"/>
            </a:endParaRPr>
          </a:p>
          <a:p>
            <a:pPr marL="82296" indent="0">
              <a:buFont typeface="Wingdings 2"/>
              <a:buNone/>
            </a:pPr>
            <a:endParaRPr lang="el-GR" sz="10400" dirty="0">
              <a:latin typeface="Arial Narrow" pitchFamily="34" charset="0"/>
            </a:endParaRPr>
          </a:p>
          <a:p>
            <a:r>
              <a:rPr lang="el-GR" sz="10400" dirty="0">
                <a:latin typeface="Arial Narrow" pitchFamily="34" charset="0"/>
              </a:rPr>
              <a:t>αρχίζει το διάβασμά του, μελετώντας τη θεωρία και τις σημειώσεις που του δόθηκαν. </a:t>
            </a:r>
          </a:p>
          <a:p>
            <a:pPr marL="82296" indent="0">
              <a:buFont typeface="Wingdings 2"/>
              <a:buNone/>
            </a:pPr>
            <a:endParaRPr lang="el-GR" sz="10400" dirty="0">
              <a:latin typeface="Arial Narrow" pitchFamily="34" charset="0"/>
            </a:endParaRPr>
          </a:p>
          <a:p>
            <a:pPr marL="82296" indent="0">
              <a:buFont typeface="Wingdings 2"/>
              <a:buNone/>
            </a:pPr>
            <a:endParaRPr lang="el-GR" sz="10400" dirty="0">
              <a:latin typeface="Arial Narrow" pitchFamily="34" charset="0"/>
            </a:endParaRPr>
          </a:p>
        </p:txBody>
      </p:sp>
      <p:sp>
        <p:nvSpPr>
          <p:cNvPr id="5" name="Content Placeholder 2">
            <a:extLst>
              <a:ext uri="{FF2B5EF4-FFF2-40B4-BE49-F238E27FC236}">
                <a16:creationId xmlns:a16="http://schemas.microsoft.com/office/drawing/2014/main" id="{C5E888BB-62DF-2B47-196B-9C2DE7DB3908}"/>
              </a:ext>
            </a:extLst>
          </p:cNvPr>
          <p:cNvSpPr txBox="1">
            <a:spLocks/>
          </p:cNvSpPr>
          <p:nvPr/>
        </p:nvSpPr>
        <p:spPr>
          <a:xfrm>
            <a:off x="1615120" y="2650110"/>
            <a:ext cx="7528880" cy="1221445"/>
          </a:xfrm>
          <a:prstGeom prst="rect">
            <a:avLst/>
          </a:prstGeom>
        </p:spPr>
        <p:txBody>
          <a:bodyPr>
            <a:normAutofit fontScale="2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Font typeface="Wingdings 2"/>
              <a:buNone/>
            </a:pPr>
            <a:endParaRPr lang="el-GR" sz="10400" dirty="0">
              <a:latin typeface="Arial Narrow" pitchFamily="34" charset="0"/>
            </a:endParaRPr>
          </a:p>
          <a:p>
            <a:r>
              <a:rPr lang="el-GR" sz="10400" dirty="0">
                <a:latin typeface="Arial Narrow" pitchFamily="34" charset="0"/>
              </a:rPr>
              <a:t>λύνει ξανά τις ασκήσεις και τα λυμένα παραδείγματα έτσι ώστε να τα θυμηθεί και να τα κατανοήσει καλύτερα.</a:t>
            </a:r>
          </a:p>
          <a:p>
            <a:pPr marL="82296" indent="0" algn="ctr">
              <a:buFont typeface="Wingdings 2"/>
              <a:buNone/>
            </a:pPr>
            <a:endParaRPr lang="el-GR" sz="10400" b="1" dirty="0">
              <a:latin typeface="Arial Narrow" pitchFamily="34" charset="0"/>
            </a:endParaRPr>
          </a:p>
        </p:txBody>
      </p:sp>
      <p:sp>
        <p:nvSpPr>
          <p:cNvPr id="6" name="Content Placeholder 2">
            <a:extLst>
              <a:ext uri="{FF2B5EF4-FFF2-40B4-BE49-F238E27FC236}">
                <a16:creationId xmlns:a16="http://schemas.microsoft.com/office/drawing/2014/main" id="{BBB8B763-68A1-0C67-1238-8CC6FF6EC1FD}"/>
              </a:ext>
            </a:extLst>
          </p:cNvPr>
          <p:cNvSpPr txBox="1">
            <a:spLocks/>
          </p:cNvSpPr>
          <p:nvPr/>
        </p:nvSpPr>
        <p:spPr>
          <a:xfrm>
            <a:off x="1615120" y="4221088"/>
            <a:ext cx="7528880" cy="1440160"/>
          </a:xfrm>
          <a:prstGeom prst="rect">
            <a:avLst/>
          </a:prstGeom>
        </p:spPr>
        <p:txBody>
          <a:bodyPr>
            <a:normAutofit fontScale="2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Font typeface="Wingdings 2"/>
              <a:buNone/>
            </a:pPr>
            <a:r>
              <a:rPr lang="el-GR" sz="10400" b="1" dirty="0">
                <a:latin typeface="Arial Narrow" pitchFamily="34" charset="0"/>
              </a:rPr>
              <a:t>Όταν μπορεί να λύνει τις ασκήσεις χωρίς να βλέπει τη </a:t>
            </a:r>
            <a:r>
              <a:rPr lang="en-US" sz="10400" b="1" dirty="0">
                <a:latin typeface="Arial Narrow" pitchFamily="34" charset="0"/>
              </a:rPr>
              <a:t>    </a:t>
            </a:r>
            <a:r>
              <a:rPr lang="el-GR" sz="10400" b="1" dirty="0">
                <a:latin typeface="Arial Narrow" pitchFamily="34" charset="0"/>
              </a:rPr>
              <a:t>λύση τους, </a:t>
            </a:r>
            <a:r>
              <a:rPr lang="el-GR" sz="10400" b="1" u="sng" dirty="0">
                <a:latin typeface="Arial Narrow" pitchFamily="34" charset="0"/>
              </a:rPr>
              <a:t>τότε μόνο</a:t>
            </a:r>
            <a:r>
              <a:rPr lang="el-GR" sz="10400" b="1" dirty="0">
                <a:latin typeface="Arial Narrow" pitchFamily="34" charset="0"/>
              </a:rPr>
              <a:t> είναι έτοιμος να ασχοληθεί με</a:t>
            </a:r>
          </a:p>
          <a:p>
            <a:pPr marL="82296" indent="0">
              <a:buFont typeface="Wingdings 2"/>
              <a:buNone/>
            </a:pPr>
            <a:r>
              <a:rPr lang="el-GR" sz="10400" b="1" dirty="0">
                <a:latin typeface="Arial Narrow" pitchFamily="34" charset="0"/>
              </a:rPr>
              <a:t>την </a:t>
            </a:r>
            <a:r>
              <a:rPr lang="el-GR" sz="10400" b="1" dirty="0" err="1">
                <a:latin typeface="Arial Narrow" pitchFamily="34" charset="0"/>
              </a:rPr>
              <a:t>κατ΄οίκον</a:t>
            </a:r>
            <a:r>
              <a:rPr lang="el-GR" sz="10400" b="1" dirty="0">
                <a:latin typeface="Arial Narrow" pitchFamily="34" charset="0"/>
              </a:rPr>
              <a:t> εργασία!</a:t>
            </a:r>
          </a:p>
          <a:p>
            <a:pPr marL="82296" indent="0">
              <a:buFont typeface="Wingdings 2"/>
              <a:buNone/>
            </a:pPr>
            <a:endParaRPr lang="el-GR" sz="10400" dirty="0">
              <a:latin typeface="Arial Narrow" pitchFamily="34" charset="0"/>
            </a:endParaRPr>
          </a:p>
        </p:txBody>
      </p:sp>
    </p:spTree>
    <p:extLst>
      <p:ext uri="{BB962C8B-B14F-4D97-AF65-F5344CB8AC3E}">
        <p14:creationId xmlns:p14="http://schemas.microsoft.com/office/powerpoint/2010/main" val="192772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9632" y="548680"/>
            <a:ext cx="7560840" cy="1440160"/>
          </a:xfrm>
        </p:spPr>
        <p:txBody>
          <a:bodyPr>
            <a:normAutofit fontScale="47500" lnSpcReduction="20000"/>
          </a:bodyPr>
          <a:lstStyle/>
          <a:p>
            <a:r>
              <a:rPr lang="el-GR" sz="6700" dirty="0">
                <a:latin typeface="Arial Narrow" pitchFamily="34" charset="0"/>
              </a:rPr>
              <a:t>Οι ασκήσεις </a:t>
            </a:r>
            <a:r>
              <a:rPr lang="el-GR" sz="6700" u="sng" dirty="0">
                <a:latin typeface="Arial Narrow" pitchFamily="34" charset="0"/>
              </a:rPr>
              <a:t>πρέπει να λύνονται </a:t>
            </a:r>
            <a:r>
              <a:rPr lang="el-GR" sz="6700" dirty="0">
                <a:latin typeface="Arial Narrow" pitchFamily="34" charset="0"/>
              </a:rPr>
              <a:t>με τον τρόπο που λύνονται και στην τάξη βάση του Αναλυτικού Προγράμματος.</a:t>
            </a:r>
          </a:p>
          <a:p>
            <a:endParaRPr lang="el-GR" dirty="0"/>
          </a:p>
        </p:txBody>
      </p:sp>
      <p:sp>
        <p:nvSpPr>
          <p:cNvPr id="2" name="Content Placeholder 2">
            <a:extLst>
              <a:ext uri="{FF2B5EF4-FFF2-40B4-BE49-F238E27FC236}">
                <a16:creationId xmlns:a16="http://schemas.microsoft.com/office/drawing/2014/main" id="{FEE98F8C-42FF-5EE4-2BC9-B2ACD690F7A2}"/>
              </a:ext>
            </a:extLst>
          </p:cNvPr>
          <p:cNvSpPr txBox="1">
            <a:spLocks/>
          </p:cNvSpPr>
          <p:nvPr/>
        </p:nvSpPr>
        <p:spPr>
          <a:xfrm>
            <a:off x="1242391" y="1734073"/>
            <a:ext cx="7560840" cy="2703039"/>
          </a:xfrm>
          <a:prstGeom prst="rect">
            <a:avLst/>
          </a:prstGeom>
        </p:spPr>
        <p:txBody>
          <a:bodyPr>
            <a:normAutofit fontScale="2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Font typeface="Wingdings 2"/>
              <a:buNone/>
            </a:pPr>
            <a:endParaRPr lang="el-GR" sz="11200" dirty="0">
              <a:latin typeface="Arial Narrow" pitchFamily="34" charset="0"/>
            </a:endParaRPr>
          </a:p>
          <a:p>
            <a:r>
              <a:rPr lang="el-GR" sz="12800" dirty="0">
                <a:latin typeface="Arial Narrow" pitchFamily="34" charset="0"/>
              </a:rPr>
              <a:t>Σε περίπτωση που δυσκολεύεται να λύσει μία άσκηση, </a:t>
            </a:r>
            <a:r>
              <a:rPr lang="el-GR" sz="12800" u="sng" dirty="0">
                <a:latin typeface="Arial Narrow" pitchFamily="34" charset="0"/>
              </a:rPr>
              <a:t>αφήνει την άσκηση μέχρι το σημείο που έφτασε</a:t>
            </a:r>
            <a:r>
              <a:rPr lang="el-GR" sz="12800" dirty="0">
                <a:latin typeface="Arial Narrow" pitchFamily="34" charset="0"/>
              </a:rPr>
              <a:t> και στο επόμενο μάθημα  διατυπώνει τις απορίες του στον καθηγητή ή στην καθηγήτρια</a:t>
            </a:r>
            <a:r>
              <a:rPr lang="el-GR" sz="11200" dirty="0">
                <a:latin typeface="Arial Narrow" pitchFamily="34" charset="0"/>
              </a:rPr>
              <a:t>.  </a:t>
            </a:r>
            <a:endParaRPr lang="el-GR" dirty="0"/>
          </a:p>
        </p:txBody>
      </p:sp>
      <p:sp>
        <p:nvSpPr>
          <p:cNvPr id="4" name="Content Placeholder 2">
            <a:extLst>
              <a:ext uri="{FF2B5EF4-FFF2-40B4-BE49-F238E27FC236}">
                <a16:creationId xmlns:a16="http://schemas.microsoft.com/office/drawing/2014/main" id="{9F13EBE5-E796-DC27-536B-0D5EAD4FA408}"/>
              </a:ext>
            </a:extLst>
          </p:cNvPr>
          <p:cNvSpPr txBox="1">
            <a:spLocks/>
          </p:cNvSpPr>
          <p:nvPr/>
        </p:nvSpPr>
        <p:spPr>
          <a:xfrm>
            <a:off x="1225150" y="4005064"/>
            <a:ext cx="7578081" cy="2304256"/>
          </a:xfrm>
          <a:prstGeom prst="rect">
            <a:avLst/>
          </a:prstGeom>
        </p:spPr>
        <p:txBody>
          <a:bodyPr>
            <a:normAutofit fontScale="25000" lnSpcReduction="2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82296" indent="0">
              <a:buFont typeface="Wingdings 2"/>
              <a:buNone/>
            </a:pPr>
            <a:endParaRPr lang="el-GR" sz="11200" dirty="0"/>
          </a:p>
          <a:p>
            <a:r>
              <a:rPr lang="el-GR" sz="12800" dirty="0">
                <a:latin typeface="Arial Narrow" pitchFamily="34" charset="0"/>
              </a:rPr>
              <a:t>Όταν θα έχει διαγώνισμα σε ενότητα στα Μαθηματικά  πρέπει να διαβάσει όλα όσα αφορούν τη συγκεκριμένη ενότητα καθώς και να λύσει ξανά τις ήδη λυμένες και διορθωμένες ασκήσεις του βιβλίου και του τετραδίου του.</a:t>
            </a:r>
            <a:endParaRPr lang="el-GR" sz="12800" dirty="0"/>
          </a:p>
        </p:txBody>
      </p:sp>
    </p:spTree>
    <p:extLst>
      <p:ext uri="{BB962C8B-B14F-4D97-AF65-F5344CB8AC3E}">
        <p14:creationId xmlns:p14="http://schemas.microsoft.com/office/powerpoint/2010/main" val="3276532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60437" y="836712"/>
            <a:ext cx="6840760" cy="5016758"/>
          </a:xfrm>
          <a:prstGeom prst="rect">
            <a:avLst/>
          </a:prstGeom>
        </p:spPr>
        <p:txBody>
          <a:bodyPr wrap="square">
            <a:spAutoFit/>
          </a:bodyPr>
          <a:lstStyle/>
          <a:p>
            <a:r>
              <a:rPr lang="el-GR" sz="3200" b="1" dirty="0">
                <a:latin typeface="Arial Narrow" pitchFamily="34" charset="0"/>
              </a:rPr>
              <a:t>Η </a:t>
            </a:r>
            <a:r>
              <a:rPr lang="el-GR" sz="3200" b="1" i="1" dirty="0">
                <a:latin typeface="Arial Narrow" pitchFamily="34" charset="0"/>
              </a:rPr>
              <a:t>βελτίωση της επίδοσης ενός μαθητή στα Μαθηματικά εξαρτάται σε μεγάλο βαθμό από:</a:t>
            </a:r>
          </a:p>
          <a:p>
            <a:pPr marL="457200" indent="-457200">
              <a:buFont typeface="Arial" panose="020B0604020202020204" pitchFamily="34" charset="0"/>
              <a:buChar char="•"/>
            </a:pPr>
            <a:r>
              <a:rPr lang="el-GR" sz="3200" b="1" i="1" dirty="0">
                <a:latin typeface="Arial Narrow" pitchFamily="34" charset="0"/>
              </a:rPr>
              <a:t>τη </a:t>
            </a:r>
            <a:r>
              <a:rPr lang="el-GR" sz="3200" b="1" i="1" u="sng" dirty="0">
                <a:latin typeface="Arial Narrow" pitchFamily="34" charset="0"/>
              </a:rPr>
              <a:t>συστηματική</a:t>
            </a:r>
            <a:r>
              <a:rPr lang="el-GR" sz="3200" b="1" i="1" dirty="0">
                <a:latin typeface="Arial Narrow" pitchFamily="34" charset="0"/>
              </a:rPr>
              <a:t> μελέτη </a:t>
            </a:r>
          </a:p>
          <a:p>
            <a:pPr marL="457200" indent="-457200">
              <a:buFont typeface="Arial" panose="020B0604020202020204" pitchFamily="34" charset="0"/>
              <a:buChar char="•"/>
            </a:pPr>
            <a:r>
              <a:rPr lang="el-GR" sz="3200" b="1" i="1" dirty="0">
                <a:latin typeface="Arial Narrow" pitchFamily="34" charset="0"/>
              </a:rPr>
              <a:t>την κατανόηση της θεωρίας </a:t>
            </a:r>
          </a:p>
          <a:p>
            <a:pPr marL="457200" indent="-457200">
              <a:buFont typeface="Arial" panose="020B0604020202020204" pitchFamily="34" charset="0"/>
              <a:buChar char="•"/>
            </a:pPr>
            <a:r>
              <a:rPr lang="el-GR" sz="3200" b="1" i="1" dirty="0">
                <a:latin typeface="Arial Narrow" pitchFamily="34" charset="0"/>
              </a:rPr>
              <a:t>την επίλυση των ασκήσεων</a:t>
            </a:r>
          </a:p>
          <a:p>
            <a:pPr marL="457200" indent="-457200">
              <a:buFont typeface="Arial" panose="020B0604020202020204" pitchFamily="34" charset="0"/>
              <a:buChar char="•"/>
            </a:pPr>
            <a:r>
              <a:rPr lang="el-GR" sz="3200" b="1" i="1" dirty="0">
                <a:latin typeface="Arial Narrow" pitchFamily="34" charset="0"/>
              </a:rPr>
              <a:t>τη λύση των αποριών του στο μάθημα.</a:t>
            </a:r>
          </a:p>
          <a:p>
            <a:pPr marL="457200" indent="-457200">
              <a:buFont typeface="Arial" panose="020B0604020202020204" pitchFamily="34" charset="0"/>
              <a:buChar char="•"/>
            </a:pPr>
            <a:endParaRPr lang="el-GR" sz="3200" b="1" i="1" dirty="0">
              <a:latin typeface="Arial Narrow" pitchFamily="34" charset="0"/>
            </a:endParaRPr>
          </a:p>
          <a:p>
            <a:r>
              <a:rPr lang="el-GR" sz="3200" b="1" i="1" u="sng" dirty="0">
                <a:latin typeface="Arial Narrow" pitchFamily="34" charset="0"/>
              </a:rPr>
              <a:t>Να μην περιμένει να μελετήσει  μόνο όταν έχει διαγώνισμα!</a:t>
            </a:r>
            <a:endParaRPr lang="el-GR" sz="3200" b="1" u="sng" dirty="0">
              <a:latin typeface="Arial Narrow" pitchFamily="34" charset="0"/>
            </a:endParaRPr>
          </a:p>
        </p:txBody>
      </p:sp>
    </p:spTree>
    <p:extLst>
      <p:ext uri="{BB962C8B-B14F-4D97-AF65-F5344CB8AC3E}">
        <p14:creationId xmlns:p14="http://schemas.microsoft.com/office/powerpoint/2010/main" val="285653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25E443-C2FD-2B6F-CDF2-289628E8042A}"/>
              </a:ext>
            </a:extLst>
          </p:cNvPr>
          <p:cNvSpPr>
            <a:spLocks noGrp="1"/>
          </p:cNvSpPr>
          <p:nvPr>
            <p:ph type="title"/>
          </p:nvPr>
        </p:nvSpPr>
        <p:spPr>
          <a:xfrm>
            <a:off x="2339752" y="2348880"/>
            <a:ext cx="6984776" cy="936104"/>
          </a:xfrm>
        </p:spPr>
        <p:txBody>
          <a:bodyPr/>
          <a:lstStyle/>
          <a:p>
            <a:r>
              <a:rPr lang="el-GR" sz="4000" b="1" dirty="0">
                <a:solidFill>
                  <a:srgbClr val="7030A0"/>
                </a:solidFill>
                <a:effectLst>
                  <a:outerShdw blurRad="38100" dist="38100" dir="2700000" algn="tl">
                    <a:srgbClr val="000000">
                      <a:alpha val="43137"/>
                    </a:srgbClr>
                  </a:outerShdw>
                </a:effectLst>
                <a:latin typeface="Arial Narrow" pitchFamily="34" charset="0"/>
              </a:rPr>
              <a:t>ΑΞΙΟΛΟΓΗΣΗ ΣΤΑ ΜΑΘΗΜΑΤΙΚΑ</a:t>
            </a:r>
            <a:endParaRPr lang="en-GB" dirty="0"/>
          </a:p>
        </p:txBody>
      </p:sp>
    </p:spTree>
    <p:extLst>
      <p:ext uri="{BB962C8B-B14F-4D97-AF65-F5344CB8AC3E}">
        <p14:creationId xmlns:p14="http://schemas.microsoft.com/office/powerpoint/2010/main" val="10070886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926</TotalTime>
  <Words>507</Words>
  <Application>Microsoft Office PowerPoint</Application>
  <PresentationFormat>On-screen Show (4:3)</PresentationFormat>
  <Paragraphs>118</Paragraphs>
  <Slides>13</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Arial Narrow</vt:lpstr>
      <vt:lpstr>Calibri</vt:lpstr>
      <vt:lpstr>Cambria Math</vt:lpstr>
      <vt:lpstr>Corbel</vt:lpstr>
      <vt:lpstr>Gill Sans MT</vt:lpstr>
      <vt:lpstr>Verdana</vt:lpstr>
      <vt:lpstr>Wingdings</vt:lpstr>
      <vt:lpstr>Wingdings 2</vt:lpstr>
      <vt:lpstr>Solstice</vt:lpstr>
      <vt:lpstr>ΜΑΘΗΜΑΤΙΚΑ</vt:lpstr>
      <vt:lpstr> ΒΙΒΛΙΑ </vt:lpstr>
      <vt:lpstr>Σε κάθε υποενότητα:</vt:lpstr>
      <vt:lpstr>PowerPoint Presentation</vt:lpstr>
      <vt:lpstr>ΣΤΟ  ΜΑΘΗΜΑ</vt:lpstr>
      <vt:lpstr>ΣΤΟ ΣΠΙΤΙ</vt:lpstr>
      <vt:lpstr>PowerPoint Presentation</vt:lpstr>
      <vt:lpstr>PowerPoint Presentation</vt:lpstr>
      <vt:lpstr>ΑΞΙΟΛΟΓΗΣΗ ΣΤΑ ΜΑΘΗΜΑΤΙΚΑ</vt:lpstr>
      <vt:lpstr>ΒΑΘΜΟΣ ΕΤΟΥΣ</vt:lpstr>
      <vt:lpstr>ΒΑΘΜΟΣ ΚΑΘΕ ΤΕΤΡΑΜΗΝΟΥ   (προφορική – συντρέχουσα από τον διδάσκοντα) </vt:lpstr>
      <vt:lpstr>ΓΡΑΠΤΗ ΕΞΕΤΑΣΗ  (30%) </vt:lpstr>
      <vt:lpstr>        ΕΥΧΑΡΙΣΤΟΥΜΕ  ΓΙΑ ΤΗΝ ΠΡΟΣΟΧΗ ΣΑΣ !    Η ΟΜΑΔΑ ΜΑΘΗΜΑΤΙΚΩΝ ΤΟΥ ΓΥΜΝΑΣΙΟΥ ΜΑΣ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ΜΑΘΗΜΑΤΙΚΑ</dc:title>
  <dc:creator>Teacher</dc:creator>
  <cp:lastModifiedBy>Soula Paskotti</cp:lastModifiedBy>
  <cp:revision>99</cp:revision>
  <cp:lastPrinted>2023-10-19T14:21:09Z</cp:lastPrinted>
  <dcterms:created xsi:type="dcterms:W3CDTF">2011-11-12T19:01:34Z</dcterms:created>
  <dcterms:modified xsi:type="dcterms:W3CDTF">2023-10-19T14:29:00Z</dcterms:modified>
</cp:coreProperties>
</file>