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1" r:id="rId2"/>
    <p:sldId id="287" r:id="rId3"/>
    <p:sldId id="277" r:id="rId4"/>
    <p:sldId id="260" r:id="rId5"/>
    <p:sldId id="282" r:id="rId6"/>
    <p:sldId id="257" r:id="rId7"/>
    <p:sldId id="264" r:id="rId8"/>
    <p:sldId id="283" r:id="rId9"/>
    <p:sldId id="297" r:id="rId10"/>
    <p:sldId id="298" r:id="rId11"/>
    <p:sldId id="285" r:id="rId12"/>
    <p:sldId id="286" r:id="rId13"/>
    <p:sldId id="267" r:id="rId14"/>
    <p:sldId id="289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047"/>
    <a:srgbClr val="0B2B41"/>
    <a:srgbClr val="114263"/>
    <a:srgbClr val="401918"/>
    <a:srgbClr val="731F1C"/>
    <a:srgbClr val="AB678E"/>
    <a:srgbClr val="B2606E"/>
    <a:srgbClr val="CA929B"/>
    <a:srgbClr val="248CD2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89" autoAdjust="0"/>
  </p:normalViewPr>
  <p:slideViewPr>
    <p:cSldViewPr snapToGrid="0">
      <p:cViewPr varScale="1">
        <p:scale>
          <a:sx n="84" d="100"/>
          <a:sy n="84" d="100"/>
        </p:scale>
        <p:origin x="90" y="240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338E1-2CCE-4BA9-9512-252040408623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96646CAD-3F07-49AB-B25A-9597FA6E876F}">
      <dgm:prSet phldrT="[Text]"/>
      <dgm:spPr/>
      <dgm:t>
        <a:bodyPr/>
        <a:lstStyle/>
        <a:p>
          <a:r>
            <a:rPr lang="el-GR" b="1" dirty="0"/>
            <a:t>Νεοελληνική Γλώσσα</a:t>
          </a:r>
        </a:p>
        <a:p>
          <a:endParaRPr lang="el-GR" b="0" dirty="0"/>
        </a:p>
        <a:p>
          <a:r>
            <a:rPr lang="el-GR" b="1" dirty="0"/>
            <a:t>3 περίοδοι</a:t>
          </a:r>
        </a:p>
      </dgm:t>
    </dgm:pt>
    <dgm:pt modelId="{F5800D22-7C45-4F29-B316-2A70C849529C}" type="parTrans" cxnId="{AE9AC47F-FA52-40A0-AED0-EFE9BAB41F9E}">
      <dgm:prSet/>
      <dgm:spPr/>
      <dgm:t>
        <a:bodyPr/>
        <a:lstStyle/>
        <a:p>
          <a:endParaRPr lang="el-GR"/>
        </a:p>
      </dgm:t>
    </dgm:pt>
    <dgm:pt modelId="{C4261F38-3BA1-446E-AD07-68033157B92F}" type="sibTrans" cxnId="{AE9AC47F-FA52-40A0-AED0-EFE9BAB41F9E}">
      <dgm:prSet/>
      <dgm:spPr/>
      <dgm:t>
        <a:bodyPr/>
        <a:lstStyle/>
        <a:p>
          <a:endParaRPr lang="el-GR"/>
        </a:p>
      </dgm:t>
    </dgm:pt>
    <dgm:pt modelId="{88684E32-DC1B-443F-BE6F-351E8924EAAD}">
      <dgm:prSet phldrT="[Text]"/>
      <dgm:spPr/>
      <dgm:t>
        <a:bodyPr/>
        <a:lstStyle/>
        <a:p>
          <a:r>
            <a:rPr lang="el-GR" b="1" dirty="0"/>
            <a:t>Λογοτεχνία</a:t>
          </a:r>
        </a:p>
        <a:p>
          <a:endParaRPr lang="el-GR" b="1" dirty="0"/>
        </a:p>
        <a:p>
          <a:r>
            <a:rPr lang="el-GR" b="1" dirty="0"/>
            <a:t>2 περίοδοι</a:t>
          </a:r>
        </a:p>
      </dgm:t>
    </dgm:pt>
    <dgm:pt modelId="{5FA6C4FB-C6C0-45CC-9BE1-E5A7BA7D64AE}" type="parTrans" cxnId="{F372555D-686E-48AE-9AED-D27FCEA32FF9}">
      <dgm:prSet/>
      <dgm:spPr/>
      <dgm:t>
        <a:bodyPr/>
        <a:lstStyle/>
        <a:p>
          <a:endParaRPr lang="el-GR"/>
        </a:p>
      </dgm:t>
    </dgm:pt>
    <dgm:pt modelId="{3C1B9E30-1F5F-4025-ADA6-BBA071D921ED}" type="sibTrans" cxnId="{F372555D-686E-48AE-9AED-D27FCEA32FF9}">
      <dgm:prSet/>
      <dgm:spPr/>
      <dgm:t>
        <a:bodyPr/>
        <a:lstStyle/>
        <a:p>
          <a:endParaRPr lang="el-GR"/>
        </a:p>
      </dgm:t>
    </dgm:pt>
    <dgm:pt modelId="{7797BE23-1D6C-4470-914F-C145EE8A78BD}" type="pres">
      <dgm:prSet presAssocID="{A02338E1-2CCE-4BA9-9512-252040408623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879E8A4-D19B-4AF4-A9BF-0C248F7D85B0}" type="pres">
      <dgm:prSet presAssocID="{A02338E1-2CCE-4BA9-9512-252040408623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8E1AF-F614-4CC7-B909-32136957E9E0}" type="pres">
      <dgm:prSet presAssocID="{A02338E1-2CCE-4BA9-9512-252040408623}" presName="LeftNode" presStyleLbl="bgImgPlace1" presStyleIdx="0" presStyleCnt="2">
        <dgm:presLayoutVars>
          <dgm:chMax val="2"/>
          <dgm:chPref val="2"/>
        </dgm:presLayoutVars>
      </dgm:prSet>
      <dgm:spPr/>
      <dgm:t>
        <a:bodyPr/>
        <a:lstStyle/>
        <a:p>
          <a:endParaRPr lang="en-US"/>
        </a:p>
      </dgm:t>
    </dgm:pt>
    <dgm:pt modelId="{0B3D7F01-9C63-41EA-AB49-118069BF2E66}" type="pres">
      <dgm:prSet presAssocID="{A02338E1-2CCE-4BA9-9512-252040408623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F97B7-E65B-4D63-A28A-B005B783E1E7}" type="pres">
      <dgm:prSet presAssocID="{A02338E1-2CCE-4BA9-9512-252040408623}" presName="RightNode" presStyleLbl="bgImgPlace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E0E9CD1-8B11-4B0F-9896-32EA6D1DFC7D}" type="pres">
      <dgm:prSet presAssocID="{A02338E1-2CCE-4BA9-9512-252040408623}" presName="TopArrow" presStyleLbl="node1" presStyleIdx="0" presStyleCnt="2"/>
      <dgm:spPr/>
    </dgm:pt>
    <dgm:pt modelId="{23AD36AE-D8DF-4296-8FAB-255B61EED5C2}" type="pres">
      <dgm:prSet presAssocID="{A02338E1-2CCE-4BA9-9512-252040408623}" presName="BottomArrow" presStyleLbl="node1" presStyleIdx="1" presStyleCnt="2"/>
      <dgm:spPr/>
    </dgm:pt>
  </dgm:ptLst>
  <dgm:cxnLst>
    <dgm:cxn modelId="{AE9AC47F-FA52-40A0-AED0-EFE9BAB41F9E}" srcId="{A02338E1-2CCE-4BA9-9512-252040408623}" destId="{96646CAD-3F07-49AB-B25A-9597FA6E876F}" srcOrd="0" destOrd="0" parTransId="{F5800D22-7C45-4F29-B316-2A70C849529C}" sibTransId="{C4261F38-3BA1-446E-AD07-68033157B92F}"/>
    <dgm:cxn modelId="{F372555D-686E-48AE-9AED-D27FCEA32FF9}" srcId="{A02338E1-2CCE-4BA9-9512-252040408623}" destId="{88684E32-DC1B-443F-BE6F-351E8924EAAD}" srcOrd="1" destOrd="0" parTransId="{5FA6C4FB-C6C0-45CC-9BE1-E5A7BA7D64AE}" sibTransId="{3C1B9E30-1F5F-4025-ADA6-BBA071D921ED}"/>
    <dgm:cxn modelId="{12CCC7BF-DC2A-4193-9CB7-B4E8307BC4C9}" type="presOf" srcId="{96646CAD-3F07-49AB-B25A-9597FA6E876F}" destId="{6928E1AF-F614-4CC7-B909-32136957E9E0}" srcOrd="1" destOrd="0" presId="urn:microsoft.com/office/officeart/2009/layout/ReverseList"/>
    <dgm:cxn modelId="{10BCDE35-D74C-4E73-990D-98EA38DA9966}" type="presOf" srcId="{88684E32-DC1B-443F-BE6F-351E8924EAAD}" destId="{0B3D7F01-9C63-41EA-AB49-118069BF2E66}" srcOrd="0" destOrd="0" presId="urn:microsoft.com/office/officeart/2009/layout/ReverseList"/>
    <dgm:cxn modelId="{2CF2085A-3AEB-45F8-9D8E-917E82CDBE3F}" type="presOf" srcId="{96646CAD-3F07-49AB-B25A-9597FA6E876F}" destId="{8879E8A4-D19B-4AF4-A9BF-0C248F7D85B0}" srcOrd="0" destOrd="0" presId="urn:microsoft.com/office/officeart/2009/layout/ReverseList"/>
    <dgm:cxn modelId="{E9CFFF4C-9814-4B08-BC0F-1BF65BB373A1}" type="presOf" srcId="{88684E32-DC1B-443F-BE6F-351E8924EAAD}" destId="{614F97B7-E65B-4D63-A28A-B005B783E1E7}" srcOrd="1" destOrd="0" presId="urn:microsoft.com/office/officeart/2009/layout/ReverseList"/>
    <dgm:cxn modelId="{449136B6-F785-492F-B6EE-31E37B64EB7D}" type="presOf" srcId="{A02338E1-2CCE-4BA9-9512-252040408623}" destId="{7797BE23-1D6C-4470-914F-C145EE8A78BD}" srcOrd="0" destOrd="0" presId="urn:microsoft.com/office/officeart/2009/layout/ReverseList"/>
    <dgm:cxn modelId="{11F78D63-2A2C-48AC-9C90-AF206D6449B7}" type="presParOf" srcId="{7797BE23-1D6C-4470-914F-C145EE8A78BD}" destId="{8879E8A4-D19B-4AF4-A9BF-0C248F7D85B0}" srcOrd="0" destOrd="0" presId="urn:microsoft.com/office/officeart/2009/layout/ReverseList"/>
    <dgm:cxn modelId="{3D9AF4FA-47AD-466E-B833-BFF17715A99B}" type="presParOf" srcId="{7797BE23-1D6C-4470-914F-C145EE8A78BD}" destId="{6928E1AF-F614-4CC7-B909-32136957E9E0}" srcOrd="1" destOrd="0" presId="urn:microsoft.com/office/officeart/2009/layout/ReverseList"/>
    <dgm:cxn modelId="{E0D4AD82-E69B-491C-8711-68F94B2D189D}" type="presParOf" srcId="{7797BE23-1D6C-4470-914F-C145EE8A78BD}" destId="{0B3D7F01-9C63-41EA-AB49-118069BF2E66}" srcOrd="2" destOrd="0" presId="urn:microsoft.com/office/officeart/2009/layout/ReverseList"/>
    <dgm:cxn modelId="{CB9B33E4-FE65-41A4-B3D7-4E02936045AC}" type="presParOf" srcId="{7797BE23-1D6C-4470-914F-C145EE8A78BD}" destId="{614F97B7-E65B-4D63-A28A-B005B783E1E7}" srcOrd="3" destOrd="0" presId="urn:microsoft.com/office/officeart/2009/layout/ReverseList"/>
    <dgm:cxn modelId="{50D18553-1A16-42D9-9005-C8A230F035BC}" type="presParOf" srcId="{7797BE23-1D6C-4470-914F-C145EE8A78BD}" destId="{8E0E9CD1-8B11-4B0F-9896-32EA6D1DFC7D}" srcOrd="4" destOrd="0" presId="urn:microsoft.com/office/officeart/2009/layout/ReverseList"/>
    <dgm:cxn modelId="{09759A30-6051-4086-82C8-014A85AD6D49}" type="presParOf" srcId="{7797BE23-1D6C-4470-914F-C145EE8A78BD}" destId="{23AD36AE-D8DF-4296-8FAB-255B61EED5C2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457F0A-16D4-4287-9DF0-10947D7DC5F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6411916-614C-4610-ADE7-0C830E98E535}">
      <dgm:prSet phldrT="[Text]" custT="1"/>
      <dgm:spPr/>
      <dgm:t>
        <a:bodyPr/>
        <a:lstStyle/>
        <a:p>
          <a:r>
            <a:rPr lang="el-GR" sz="2200" b="1" dirty="0"/>
            <a:t>Γενικός σκοπός του μαθήματος</a:t>
          </a:r>
        </a:p>
      </dgm:t>
    </dgm:pt>
    <dgm:pt modelId="{CF075800-05C2-4047-B8FA-B78FBDEDE76A}" type="parTrans" cxnId="{432F14EF-2DCB-4906-B0F0-06A116626C48}">
      <dgm:prSet/>
      <dgm:spPr/>
      <dgm:t>
        <a:bodyPr/>
        <a:lstStyle/>
        <a:p>
          <a:endParaRPr lang="el-GR"/>
        </a:p>
      </dgm:t>
    </dgm:pt>
    <dgm:pt modelId="{F90318F2-B0A0-4600-845F-158390815C45}" type="sibTrans" cxnId="{432F14EF-2DCB-4906-B0F0-06A116626C48}">
      <dgm:prSet/>
      <dgm:spPr/>
      <dgm:t>
        <a:bodyPr/>
        <a:lstStyle/>
        <a:p>
          <a:endParaRPr lang="el-GR"/>
        </a:p>
      </dgm:t>
    </dgm:pt>
    <dgm:pt modelId="{9590277A-CED5-4FDD-9A51-880EFE44FD4D}">
      <dgm:prSet phldrT="[Text]" custT="1"/>
      <dgm:spPr/>
      <dgm:t>
        <a:bodyPr/>
        <a:lstStyle/>
        <a:p>
          <a:r>
            <a:rPr lang="el-GR" sz="2000" dirty="0"/>
            <a:t>Η κατανόηση, η κατάκτηση και η άριστη χρήση της Γλώσσας. Η διδασκαλία του μαθήματος στοχεύει στην απόκτηση των δεξιοτήτων της Κατανόησης και της Παραγωγής τόσο προφορικών, όσο και γραπτών κειμένων.</a:t>
          </a:r>
        </a:p>
      </dgm:t>
    </dgm:pt>
    <dgm:pt modelId="{C88A583E-6AD4-449D-A3A8-59EA3E518E8F}" type="parTrans" cxnId="{F67DF7EB-12DA-4DD0-84B4-2273ACF5AB50}">
      <dgm:prSet/>
      <dgm:spPr/>
      <dgm:t>
        <a:bodyPr/>
        <a:lstStyle/>
        <a:p>
          <a:endParaRPr lang="el-GR"/>
        </a:p>
      </dgm:t>
    </dgm:pt>
    <dgm:pt modelId="{E727ED10-04DB-4CEF-9141-D0EBA062D6AD}" type="sibTrans" cxnId="{F67DF7EB-12DA-4DD0-84B4-2273ACF5AB50}">
      <dgm:prSet/>
      <dgm:spPr/>
      <dgm:t>
        <a:bodyPr/>
        <a:lstStyle/>
        <a:p>
          <a:endParaRPr lang="el-GR"/>
        </a:p>
      </dgm:t>
    </dgm:pt>
    <dgm:pt modelId="{A08EA6D5-1364-49EF-9251-BA687D8E6C4A}">
      <dgm:prSet phldrT="[Text]" custT="1"/>
      <dgm:spPr/>
      <dgm:t>
        <a:bodyPr/>
        <a:lstStyle/>
        <a:p>
          <a:r>
            <a:rPr lang="el-GR" sz="2200" b="1" dirty="0"/>
            <a:t>Ειδικός σκοπός</a:t>
          </a:r>
        </a:p>
      </dgm:t>
    </dgm:pt>
    <dgm:pt modelId="{F94CD604-C04E-4423-AD13-D326B7915A0D}" type="parTrans" cxnId="{194B247E-47C3-4E87-AF2E-7691889789A9}">
      <dgm:prSet/>
      <dgm:spPr/>
      <dgm:t>
        <a:bodyPr/>
        <a:lstStyle/>
        <a:p>
          <a:endParaRPr lang="el-GR"/>
        </a:p>
      </dgm:t>
    </dgm:pt>
    <dgm:pt modelId="{04FFF81A-EDE5-44FC-886A-C7EDF75FC7E3}" type="sibTrans" cxnId="{194B247E-47C3-4E87-AF2E-7691889789A9}">
      <dgm:prSet/>
      <dgm:spPr/>
      <dgm:t>
        <a:bodyPr/>
        <a:lstStyle/>
        <a:p>
          <a:endParaRPr lang="el-GR"/>
        </a:p>
      </dgm:t>
    </dgm:pt>
    <dgm:pt modelId="{5C812655-6EAB-4C08-B6DA-9DFEB3483539}">
      <dgm:prSet phldrT="[Text]" custT="1"/>
      <dgm:spPr/>
      <dgm:t>
        <a:bodyPr/>
        <a:lstStyle/>
        <a:p>
          <a:r>
            <a:rPr lang="el-GR" sz="2200" b="1" dirty="0"/>
            <a:t>Διδακτική πράξη</a:t>
          </a:r>
        </a:p>
      </dgm:t>
    </dgm:pt>
    <dgm:pt modelId="{92D7A6AD-315F-40CE-9A0F-0FEA5B6BB4E3}" type="parTrans" cxnId="{510856ED-45FA-4F0F-BC9E-4E67BAB7CCA3}">
      <dgm:prSet/>
      <dgm:spPr/>
      <dgm:t>
        <a:bodyPr/>
        <a:lstStyle/>
        <a:p>
          <a:endParaRPr lang="el-GR"/>
        </a:p>
      </dgm:t>
    </dgm:pt>
    <dgm:pt modelId="{6C3B1473-B910-4CE2-9575-97771BF04B98}" type="sibTrans" cxnId="{510856ED-45FA-4F0F-BC9E-4E67BAB7CCA3}">
      <dgm:prSet/>
      <dgm:spPr/>
      <dgm:t>
        <a:bodyPr/>
        <a:lstStyle/>
        <a:p>
          <a:endParaRPr lang="el-GR"/>
        </a:p>
      </dgm:t>
    </dgm:pt>
    <dgm:pt modelId="{0E90F7BD-B602-43D9-AAB1-227EF746512F}">
      <dgm:prSet phldrT="[Text]" custT="1"/>
      <dgm:spPr/>
      <dgm:t>
        <a:bodyPr/>
        <a:lstStyle/>
        <a:p>
          <a:pPr algn="just"/>
          <a:r>
            <a:rPr lang="el-GR" sz="2000" dirty="0"/>
            <a:t>οι μαθητές/τριες επεξεργάζονται κείμενα και συνδυασμούς κειμένων και εικόνων, τα οποία ανταποκρίνονται στην ηλικία, τα ενδιαφέροντα, τις ανάγκες και τη μαθησιακή τους ετοιμότητα.</a:t>
          </a:r>
        </a:p>
      </dgm:t>
    </dgm:pt>
    <dgm:pt modelId="{CB1D489D-5ED3-4594-BE4C-B6587E6E8AA3}" type="parTrans" cxnId="{DAF2E66F-7A6A-48E8-B20C-C9B731362D65}">
      <dgm:prSet/>
      <dgm:spPr/>
      <dgm:t>
        <a:bodyPr/>
        <a:lstStyle/>
        <a:p>
          <a:endParaRPr lang="el-GR"/>
        </a:p>
      </dgm:t>
    </dgm:pt>
    <dgm:pt modelId="{91BE4F81-B1EB-45F5-A547-2049691E1F0C}" type="sibTrans" cxnId="{DAF2E66F-7A6A-48E8-B20C-C9B731362D65}">
      <dgm:prSet/>
      <dgm:spPr/>
      <dgm:t>
        <a:bodyPr/>
        <a:lstStyle/>
        <a:p>
          <a:endParaRPr lang="el-GR"/>
        </a:p>
      </dgm:t>
    </dgm:pt>
    <dgm:pt modelId="{D5FD2D15-3C3B-464B-83E5-5466C6AA87CF}">
      <dgm:prSet phldrT="[Text]" custT="1"/>
      <dgm:spPr/>
      <dgm:t>
        <a:bodyPr/>
        <a:lstStyle/>
        <a:p>
          <a:r>
            <a:rPr lang="el-GR" sz="1800" dirty="0"/>
            <a:t>Στην Α΄ Γυμνασίου οι μαθητές/τριες αναμένεται να κατανοούν και να παράγουν προφορικά και γραπτά είδη κειμένων:</a:t>
          </a:r>
        </a:p>
      </dgm:t>
    </dgm:pt>
    <dgm:pt modelId="{65A617C3-A845-4BA1-9723-4CDB557A4051}" type="sibTrans" cxnId="{D539B6F3-B810-4395-BD2B-133AE03454B7}">
      <dgm:prSet/>
      <dgm:spPr/>
      <dgm:t>
        <a:bodyPr/>
        <a:lstStyle/>
        <a:p>
          <a:endParaRPr lang="el-GR"/>
        </a:p>
      </dgm:t>
    </dgm:pt>
    <dgm:pt modelId="{5C3B32B5-6320-43FA-8461-FFE787F7D508}" type="parTrans" cxnId="{D539B6F3-B810-4395-BD2B-133AE03454B7}">
      <dgm:prSet/>
      <dgm:spPr/>
      <dgm:t>
        <a:bodyPr/>
        <a:lstStyle/>
        <a:p>
          <a:endParaRPr lang="el-GR"/>
        </a:p>
      </dgm:t>
    </dgm:pt>
    <dgm:pt modelId="{2D959CCF-F884-484F-93E4-6805C306F5E3}">
      <dgm:prSet phldrT="[Text]" custT="1"/>
      <dgm:spPr/>
      <dgm:t>
        <a:bodyPr/>
        <a:lstStyle/>
        <a:p>
          <a:r>
            <a:rPr lang="el-GR" sz="1800" dirty="0"/>
            <a:t>Περιγραφής προσώπου, αντικειμένου, τοπίου, κατάστασης κ.ά.,</a:t>
          </a:r>
        </a:p>
      </dgm:t>
    </dgm:pt>
    <dgm:pt modelId="{55278793-F971-4E16-AEEA-233D66B41376}" type="parTrans" cxnId="{A65B8AC1-419B-4CE6-8743-115E7D43AE3E}">
      <dgm:prSet/>
      <dgm:spPr/>
      <dgm:t>
        <a:bodyPr/>
        <a:lstStyle/>
        <a:p>
          <a:endParaRPr lang="el-GR"/>
        </a:p>
      </dgm:t>
    </dgm:pt>
    <dgm:pt modelId="{43DD656F-EF75-41B5-977D-61CC542D5D3F}" type="sibTrans" cxnId="{A65B8AC1-419B-4CE6-8743-115E7D43AE3E}">
      <dgm:prSet/>
      <dgm:spPr/>
      <dgm:t>
        <a:bodyPr/>
        <a:lstStyle/>
        <a:p>
          <a:endParaRPr lang="el-GR"/>
        </a:p>
      </dgm:t>
    </dgm:pt>
    <dgm:pt modelId="{7CE0DE37-C474-4D1E-81D0-D10521B07ACC}">
      <dgm:prSet custT="1"/>
      <dgm:spPr/>
      <dgm:t>
        <a:bodyPr/>
        <a:lstStyle/>
        <a:p>
          <a:r>
            <a:rPr lang="el-GR" sz="1800" dirty="0"/>
            <a:t>Αφήγησης</a:t>
          </a:r>
        </a:p>
      </dgm:t>
    </dgm:pt>
    <dgm:pt modelId="{43106F73-ED39-4458-A8E2-5F6179CCD29C}" type="parTrans" cxnId="{178530EA-938B-4755-B152-4B3C2E7F0CA3}">
      <dgm:prSet/>
      <dgm:spPr/>
      <dgm:t>
        <a:bodyPr/>
        <a:lstStyle/>
        <a:p>
          <a:endParaRPr lang="el-GR"/>
        </a:p>
      </dgm:t>
    </dgm:pt>
    <dgm:pt modelId="{6E83BEED-AFA3-4FA9-858A-BD5B3DAC884C}" type="sibTrans" cxnId="{178530EA-938B-4755-B152-4B3C2E7F0CA3}">
      <dgm:prSet/>
      <dgm:spPr/>
      <dgm:t>
        <a:bodyPr/>
        <a:lstStyle/>
        <a:p>
          <a:endParaRPr lang="el-GR"/>
        </a:p>
      </dgm:t>
    </dgm:pt>
    <dgm:pt modelId="{43CE39A4-B8C8-4977-8A52-47B0DE74BBE1}">
      <dgm:prSet custT="1"/>
      <dgm:spPr/>
      <dgm:t>
        <a:bodyPr/>
        <a:lstStyle/>
        <a:p>
          <a:r>
            <a:rPr lang="el-GR" sz="1800" dirty="0"/>
            <a:t>Επιχειρηματολογίας</a:t>
          </a:r>
        </a:p>
      </dgm:t>
    </dgm:pt>
    <dgm:pt modelId="{834B1E04-9AE3-4674-B2AA-B21F5C2C8394}" type="parTrans" cxnId="{13D2CCE8-7F53-4880-A615-3A9D0D740736}">
      <dgm:prSet/>
      <dgm:spPr/>
      <dgm:t>
        <a:bodyPr/>
        <a:lstStyle/>
        <a:p>
          <a:endParaRPr lang="el-GR"/>
        </a:p>
      </dgm:t>
    </dgm:pt>
    <dgm:pt modelId="{772B5466-CA15-4A5B-BC6D-271672131552}" type="sibTrans" cxnId="{13D2CCE8-7F53-4880-A615-3A9D0D740736}">
      <dgm:prSet/>
      <dgm:spPr/>
      <dgm:t>
        <a:bodyPr/>
        <a:lstStyle/>
        <a:p>
          <a:endParaRPr lang="el-GR"/>
        </a:p>
      </dgm:t>
    </dgm:pt>
    <dgm:pt modelId="{C19F6CAF-30CC-4456-B4F9-C4913D10106E}">
      <dgm:prSet custT="1"/>
      <dgm:spPr/>
      <dgm:t>
        <a:bodyPr/>
        <a:lstStyle/>
        <a:p>
          <a:r>
            <a:rPr lang="el-GR" sz="1800" dirty="0"/>
            <a:t>Οδηγιών. </a:t>
          </a:r>
        </a:p>
      </dgm:t>
    </dgm:pt>
    <dgm:pt modelId="{0FBB51CA-D2B3-469B-B311-5F2F8DFCFCB7}" type="parTrans" cxnId="{91B10719-7CFE-4C83-AD2C-B65942DBD31E}">
      <dgm:prSet/>
      <dgm:spPr/>
      <dgm:t>
        <a:bodyPr/>
        <a:lstStyle/>
        <a:p>
          <a:endParaRPr lang="el-GR"/>
        </a:p>
      </dgm:t>
    </dgm:pt>
    <dgm:pt modelId="{CA220386-922D-44A3-9B80-36FA7ECEB901}" type="sibTrans" cxnId="{91B10719-7CFE-4C83-AD2C-B65942DBD31E}">
      <dgm:prSet/>
      <dgm:spPr/>
      <dgm:t>
        <a:bodyPr/>
        <a:lstStyle/>
        <a:p>
          <a:endParaRPr lang="el-GR"/>
        </a:p>
      </dgm:t>
    </dgm:pt>
    <dgm:pt modelId="{A37F179E-8D65-4BC4-858C-D8E4B7A189BE}" type="pres">
      <dgm:prSet presAssocID="{93457F0A-16D4-4287-9DF0-10947D7DC5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62260C-767C-40B1-87D3-33A403758DEB}" type="pres">
      <dgm:prSet presAssocID="{46411916-614C-4610-ADE7-0C830E98E535}" presName="composite" presStyleCnt="0"/>
      <dgm:spPr/>
    </dgm:pt>
    <dgm:pt modelId="{B94206D2-F14F-4411-B046-451515370882}" type="pres">
      <dgm:prSet presAssocID="{46411916-614C-4610-ADE7-0C830E98E53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CAEB0-486C-43B6-9245-ABB67DEDD3CB}" type="pres">
      <dgm:prSet presAssocID="{46411916-614C-4610-ADE7-0C830E98E535}" presName="parSh" presStyleLbl="node1" presStyleIdx="0" presStyleCnt="3"/>
      <dgm:spPr/>
      <dgm:t>
        <a:bodyPr/>
        <a:lstStyle/>
        <a:p>
          <a:endParaRPr lang="en-US"/>
        </a:p>
      </dgm:t>
    </dgm:pt>
    <dgm:pt modelId="{5CEB7301-AC62-483E-B0E1-E3764FFF70F6}" type="pres">
      <dgm:prSet presAssocID="{46411916-614C-4610-ADE7-0C830E98E535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18D0B-8591-4D1B-B15D-13ABBF6C9024}" type="pres">
      <dgm:prSet presAssocID="{F90318F2-B0A0-4600-845F-158390815C4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CDEAEA6-7EE5-40AF-976B-377426B48288}" type="pres">
      <dgm:prSet presAssocID="{F90318F2-B0A0-4600-845F-158390815C45}" presName="connTx" presStyleLbl="sibTrans2D1" presStyleIdx="0" presStyleCnt="2"/>
      <dgm:spPr/>
      <dgm:t>
        <a:bodyPr/>
        <a:lstStyle/>
        <a:p>
          <a:endParaRPr lang="en-US"/>
        </a:p>
      </dgm:t>
    </dgm:pt>
    <dgm:pt modelId="{5FC86A41-DA13-4EF0-9AB1-D31A61C14E8D}" type="pres">
      <dgm:prSet presAssocID="{A08EA6D5-1364-49EF-9251-BA687D8E6C4A}" presName="composite" presStyleCnt="0"/>
      <dgm:spPr/>
    </dgm:pt>
    <dgm:pt modelId="{970F8DEF-3AB9-4F8C-A6B4-BE1C6A62B3A3}" type="pres">
      <dgm:prSet presAssocID="{A08EA6D5-1364-49EF-9251-BA687D8E6C4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87EBA-3215-4E3E-A01B-4EDADF0E08B5}" type="pres">
      <dgm:prSet presAssocID="{A08EA6D5-1364-49EF-9251-BA687D8E6C4A}" presName="parSh" presStyleLbl="node1" presStyleIdx="1" presStyleCnt="3"/>
      <dgm:spPr/>
      <dgm:t>
        <a:bodyPr/>
        <a:lstStyle/>
        <a:p>
          <a:endParaRPr lang="en-US"/>
        </a:p>
      </dgm:t>
    </dgm:pt>
    <dgm:pt modelId="{BEFAA26D-2719-4385-9981-C8FD186FF8DE}" type="pres">
      <dgm:prSet presAssocID="{A08EA6D5-1364-49EF-9251-BA687D8E6C4A}" presName="desTx" presStyleLbl="fgAcc1" presStyleIdx="1" presStyleCnt="3" custLinFactNeighborX="561" custLinFactNeighborY="-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596ADE-65A7-4FD8-925F-7C0AF8C1E4A5}" type="pres">
      <dgm:prSet presAssocID="{04FFF81A-EDE5-44FC-886A-C7EDF75FC7E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F76B45B-ACBE-41D8-A67B-4AEABE492416}" type="pres">
      <dgm:prSet presAssocID="{04FFF81A-EDE5-44FC-886A-C7EDF75FC7E3}" presName="connTx" presStyleLbl="sibTrans2D1" presStyleIdx="1" presStyleCnt="2"/>
      <dgm:spPr/>
      <dgm:t>
        <a:bodyPr/>
        <a:lstStyle/>
        <a:p>
          <a:endParaRPr lang="en-US"/>
        </a:p>
      </dgm:t>
    </dgm:pt>
    <dgm:pt modelId="{76E30058-EB3B-455D-8665-FABCC2558D7F}" type="pres">
      <dgm:prSet presAssocID="{5C812655-6EAB-4C08-B6DA-9DFEB3483539}" presName="composite" presStyleCnt="0"/>
      <dgm:spPr/>
    </dgm:pt>
    <dgm:pt modelId="{30B50253-288E-475B-A2F6-E8CA0A2F68CF}" type="pres">
      <dgm:prSet presAssocID="{5C812655-6EAB-4C08-B6DA-9DFEB348353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E65B1-2E40-4DE6-BB8C-A72D8B4A1FF6}" type="pres">
      <dgm:prSet presAssocID="{5C812655-6EAB-4C08-B6DA-9DFEB3483539}" presName="parSh" presStyleLbl="node1" presStyleIdx="2" presStyleCnt="3"/>
      <dgm:spPr/>
      <dgm:t>
        <a:bodyPr/>
        <a:lstStyle/>
        <a:p>
          <a:endParaRPr lang="en-US"/>
        </a:p>
      </dgm:t>
    </dgm:pt>
    <dgm:pt modelId="{BC80C3E1-0D5F-42AC-A7DD-C1962C80EAF1}" type="pres">
      <dgm:prSet presAssocID="{5C812655-6EAB-4C08-B6DA-9DFEB3483539}" presName="desTx" presStyleLbl="fgAcc1" presStyleIdx="2" presStyleCnt="3" custScaleX="112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8D92B2-9C13-417F-AD18-A7A93D5AA895}" type="presOf" srcId="{5C812655-6EAB-4C08-B6DA-9DFEB3483539}" destId="{30B50253-288E-475B-A2F6-E8CA0A2F68CF}" srcOrd="0" destOrd="0" presId="urn:microsoft.com/office/officeart/2005/8/layout/process3"/>
    <dgm:cxn modelId="{67439FC3-83E3-44E5-9072-C8D1CDFFE800}" type="presOf" srcId="{D5FD2D15-3C3B-464B-83E5-5466C6AA87CF}" destId="{BEFAA26D-2719-4385-9981-C8FD186FF8DE}" srcOrd="0" destOrd="0" presId="urn:microsoft.com/office/officeart/2005/8/layout/process3"/>
    <dgm:cxn modelId="{804A2234-69CB-4895-AACC-E05989AA3C82}" type="presOf" srcId="{A08EA6D5-1364-49EF-9251-BA687D8E6C4A}" destId="{970F8DEF-3AB9-4F8C-A6B4-BE1C6A62B3A3}" srcOrd="0" destOrd="0" presId="urn:microsoft.com/office/officeart/2005/8/layout/process3"/>
    <dgm:cxn modelId="{CD5E438F-C29C-4EA8-897B-44389DBFAA02}" type="presOf" srcId="{04FFF81A-EDE5-44FC-886A-C7EDF75FC7E3}" destId="{25596ADE-65A7-4FD8-925F-7C0AF8C1E4A5}" srcOrd="0" destOrd="0" presId="urn:microsoft.com/office/officeart/2005/8/layout/process3"/>
    <dgm:cxn modelId="{D539B6F3-B810-4395-BD2B-133AE03454B7}" srcId="{A08EA6D5-1364-49EF-9251-BA687D8E6C4A}" destId="{D5FD2D15-3C3B-464B-83E5-5466C6AA87CF}" srcOrd="0" destOrd="0" parTransId="{5C3B32B5-6320-43FA-8461-FFE787F7D508}" sibTransId="{65A617C3-A845-4BA1-9723-4CDB557A4051}"/>
    <dgm:cxn modelId="{F67DF7EB-12DA-4DD0-84B4-2273ACF5AB50}" srcId="{46411916-614C-4610-ADE7-0C830E98E535}" destId="{9590277A-CED5-4FDD-9A51-880EFE44FD4D}" srcOrd="0" destOrd="0" parTransId="{C88A583E-6AD4-449D-A3A8-59EA3E518E8F}" sibTransId="{E727ED10-04DB-4CEF-9141-D0EBA062D6AD}"/>
    <dgm:cxn modelId="{194B247E-47C3-4E87-AF2E-7691889789A9}" srcId="{93457F0A-16D4-4287-9DF0-10947D7DC5FC}" destId="{A08EA6D5-1364-49EF-9251-BA687D8E6C4A}" srcOrd="1" destOrd="0" parTransId="{F94CD604-C04E-4423-AD13-D326B7915A0D}" sibTransId="{04FFF81A-EDE5-44FC-886A-C7EDF75FC7E3}"/>
    <dgm:cxn modelId="{DAF2E66F-7A6A-48E8-B20C-C9B731362D65}" srcId="{5C812655-6EAB-4C08-B6DA-9DFEB3483539}" destId="{0E90F7BD-B602-43D9-AAB1-227EF746512F}" srcOrd="0" destOrd="0" parTransId="{CB1D489D-5ED3-4594-BE4C-B6587E6E8AA3}" sibTransId="{91BE4F81-B1EB-45F5-A547-2049691E1F0C}"/>
    <dgm:cxn modelId="{432F14EF-2DCB-4906-B0F0-06A116626C48}" srcId="{93457F0A-16D4-4287-9DF0-10947D7DC5FC}" destId="{46411916-614C-4610-ADE7-0C830E98E535}" srcOrd="0" destOrd="0" parTransId="{CF075800-05C2-4047-B8FA-B78FBDEDE76A}" sibTransId="{F90318F2-B0A0-4600-845F-158390815C45}"/>
    <dgm:cxn modelId="{13D2CCE8-7F53-4880-A615-3A9D0D740736}" srcId="{D5FD2D15-3C3B-464B-83E5-5466C6AA87CF}" destId="{43CE39A4-B8C8-4977-8A52-47B0DE74BBE1}" srcOrd="2" destOrd="0" parTransId="{834B1E04-9AE3-4674-B2AA-B21F5C2C8394}" sibTransId="{772B5466-CA15-4A5B-BC6D-271672131552}"/>
    <dgm:cxn modelId="{C5D7D980-E048-4CF5-8D42-B022DD6D0BFF}" type="presOf" srcId="{9590277A-CED5-4FDD-9A51-880EFE44FD4D}" destId="{5CEB7301-AC62-483E-B0E1-E3764FFF70F6}" srcOrd="0" destOrd="0" presId="urn:microsoft.com/office/officeart/2005/8/layout/process3"/>
    <dgm:cxn modelId="{80CEC4A9-828C-480A-9001-29E3242FD265}" type="presOf" srcId="{2D959CCF-F884-484F-93E4-6805C306F5E3}" destId="{BEFAA26D-2719-4385-9981-C8FD186FF8DE}" srcOrd="0" destOrd="1" presId="urn:microsoft.com/office/officeart/2005/8/layout/process3"/>
    <dgm:cxn modelId="{454F62EA-AA9A-44D7-9310-76C3B9FE6D7E}" type="presOf" srcId="{7CE0DE37-C474-4D1E-81D0-D10521B07ACC}" destId="{BEFAA26D-2719-4385-9981-C8FD186FF8DE}" srcOrd="0" destOrd="2" presId="urn:microsoft.com/office/officeart/2005/8/layout/process3"/>
    <dgm:cxn modelId="{0D3CB455-77F5-4401-9AC4-C7CF478B1D54}" type="presOf" srcId="{5C812655-6EAB-4C08-B6DA-9DFEB3483539}" destId="{B39E65B1-2E40-4DE6-BB8C-A72D8B4A1FF6}" srcOrd="1" destOrd="0" presId="urn:microsoft.com/office/officeart/2005/8/layout/process3"/>
    <dgm:cxn modelId="{D2FA6A97-EE6F-426E-9506-6CEF9BFC6AF4}" type="presOf" srcId="{93457F0A-16D4-4287-9DF0-10947D7DC5FC}" destId="{A37F179E-8D65-4BC4-858C-D8E4B7A189BE}" srcOrd="0" destOrd="0" presId="urn:microsoft.com/office/officeart/2005/8/layout/process3"/>
    <dgm:cxn modelId="{E7A7536A-CC8C-4B11-B850-2CEA70ADA8EA}" type="presOf" srcId="{F90318F2-B0A0-4600-845F-158390815C45}" destId="{B3E18D0B-8591-4D1B-B15D-13ABBF6C9024}" srcOrd="0" destOrd="0" presId="urn:microsoft.com/office/officeart/2005/8/layout/process3"/>
    <dgm:cxn modelId="{91B10719-7CFE-4C83-AD2C-B65942DBD31E}" srcId="{D5FD2D15-3C3B-464B-83E5-5466C6AA87CF}" destId="{C19F6CAF-30CC-4456-B4F9-C4913D10106E}" srcOrd="3" destOrd="0" parTransId="{0FBB51CA-D2B3-469B-B311-5F2F8DFCFCB7}" sibTransId="{CA220386-922D-44A3-9B80-36FA7ECEB901}"/>
    <dgm:cxn modelId="{5557AD77-624F-4486-85BC-A2E3A69D6F0A}" type="presOf" srcId="{04FFF81A-EDE5-44FC-886A-C7EDF75FC7E3}" destId="{BF76B45B-ACBE-41D8-A67B-4AEABE492416}" srcOrd="1" destOrd="0" presId="urn:microsoft.com/office/officeart/2005/8/layout/process3"/>
    <dgm:cxn modelId="{2C5F897A-5A14-4454-ABF2-6A8B2BDDBFE1}" type="presOf" srcId="{A08EA6D5-1364-49EF-9251-BA687D8E6C4A}" destId="{F1B87EBA-3215-4E3E-A01B-4EDADF0E08B5}" srcOrd="1" destOrd="0" presId="urn:microsoft.com/office/officeart/2005/8/layout/process3"/>
    <dgm:cxn modelId="{135E9398-D4C8-40F3-8F3A-25F832A71193}" type="presOf" srcId="{46411916-614C-4610-ADE7-0C830E98E535}" destId="{B94206D2-F14F-4411-B046-451515370882}" srcOrd="0" destOrd="0" presId="urn:microsoft.com/office/officeart/2005/8/layout/process3"/>
    <dgm:cxn modelId="{98C66C38-A18E-4C2C-9F44-1A38238E9760}" type="presOf" srcId="{0E90F7BD-B602-43D9-AAB1-227EF746512F}" destId="{BC80C3E1-0D5F-42AC-A7DD-C1962C80EAF1}" srcOrd="0" destOrd="0" presId="urn:microsoft.com/office/officeart/2005/8/layout/process3"/>
    <dgm:cxn modelId="{A65B8AC1-419B-4CE6-8743-115E7D43AE3E}" srcId="{D5FD2D15-3C3B-464B-83E5-5466C6AA87CF}" destId="{2D959CCF-F884-484F-93E4-6805C306F5E3}" srcOrd="0" destOrd="0" parTransId="{55278793-F971-4E16-AEEA-233D66B41376}" sibTransId="{43DD656F-EF75-41B5-977D-61CC542D5D3F}"/>
    <dgm:cxn modelId="{178530EA-938B-4755-B152-4B3C2E7F0CA3}" srcId="{D5FD2D15-3C3B-464B-83E5-5466C6AA87CF}" destId="{7CE0DE37-C474-4D1E-81D0-D10521B07ACC}" srcOrd="1" destOrd="0" parTransId="{43106F73-ED39-4458-A8E2-5F6179CCD29C}" sibTransId="{6E83BEED-AFA3-4FA9-858A-BD5B3DAC884C}"/>
    <dgm:cxn modelId="{F072FF69-6795-4E11-977D-4A5062668375}" type="presOf" srcId="{C19F6CAF-30CC-4456-B4F9-C4913D10106E}" destId="{BEFAA26D-2719-4385-9981-C8FD186FF8DE}" srcOrd="0" destOrd="4" presId="urn:microsoft.com/office/officeart/2005/8/layout/process3"/>
    <dgm:cxn modelId="{A6C874FA-9C64-491A-B757-D6E26DE673A4}" type="presOf" srcId="{43CE39A4-B8C8-4977-8A52-47B0DE74BBE1}" destId="{BEFAA26D-2719-4385-9981-C8FD186FF8DE}" srcOrd="0" destOrd="3" presId="urn:microsoft.com/office/officeart/2005/8/layout/process3"/>
    <dgm:cxn modelId="{BE8CC4D6-624B-4D20-B76E-47C588E56091}" type="presOf" srcId="{F90318F2-B0A0-4600-845F-158390815C45}" destId="{ECDEAEA6-7EE5-40AF-976B-377426B48288}" srcOrd="1" destOrd="0" presId="urn:microsoft.com/office/officeart/2005/8/layout/process3"/>
    <dgm:cxn modelId="{510856ED-45FA-4F0F-BC9E-4E67BAB7CCA3}" srcId="{93457F0A-16D4-4287-9DF0-10947D7DC5FC}" destId="{5C812655-6EAB-4C08-B6DA-9DFEB3483539}" srcOrd="2" destOrd="0" parTransId="{92D7A6AD-315F-40CE-9A0F-0FEA5B6BB4E3}" sibTransId="{6C3B1473-B910-4CE2-9575-97771BF04B98}"/>
    <dgm:cxn modelId="{843C3143-0877-4879-8314-A200A363F9E9}" type="presOf" srcId="{46411916-614C-4610-ADE7-0C830E98E535}" destId="{287CAEB0-486C-43B6-9245-ABB67DEDD3CB}" srcOrd="1" destOrd="0" presId="urn:microsoft.com/office/officeart/2005/8/layout/process3"/>
    <dgm:cxn modelId="{7A5150CC-C55B-40F7-9F55-123595ACB335}" type="presParOf" srcId="{A37F179E-8D65-4BC4-858C-D8E4B7A189BE}" destId="{7D62260C-767C-40B1-87D3-33A403758DEB}" srcOrd="0" destOrd="0" presId="urn:microsoft.com/office/officeart/2005/8/layout/process3"/>
    <dgm:cxn modelId="{16956A98-F584-47CB-BF3E-E4BD9FF9FF78}" type="presParOf" srcId="{7D62260C-767C-40B1-87D3-33A403758DEB}" destId="{B94206D2-F14F-4411-B046-451515370882}" srcOrd="0" destOrd="0" presId="urn:microsoft.com/office/officeart/2005/8/layout/process3"/>
    <dgm:cxn modelId="{34C08035-6AC2-416E-88B8-F4E849569208}" type="presParOf" srcId="{7D62260C-767C-40B1-87D3-33A403758DEB}" destId="{287CAEB0-486C-43B6-9245-ABB67DEDD3CB}" srcOrd="1" destOrd="0" presId="urn:microsoft.com/office/officeart/2005/8/layout/process3"/>
    <dgm:cxn modelId="{E51723BD-5B42-4C8E-BD3B-41A0E98EF603}" type="presParOf" srcId="{7D62260C-767C-40B1-87D3-33A403758DEB}" destId="{5CEB7301-AC62-483E-B0E1-E3764FFF70F6}" srcOrd="2" destOrd="0" presId="urn:microsoft.com/office/officeart/2005/8/layout/process3"/>
    <dgm:cxn modelId="{AFAE9E68-1C88-48CD-998D-251D4018E449}" type="presParOf" srcId="{A37F179E-8D65-4BC4-858C-D8E4B7A189BE}" destId="{B3E18D0B-8591-4D1B-B15D-13ABBF6C9024}" srcOrd="1" destOrd="0" presId="urn:microsoft.com/office/officeart/2005/8/layout/process3"/>
    <dgm:cxn modelId="{DF4A583D-C338-4946-ADE0-CBFF392744E6}" type="presParOf" srcId="{B3E18D0B-8591-4D1B-B15D-13ABBF6C9024}" destId="{ECDEAEA6-7EE5-40AF-976B-377426B48288}" srcOrd="0" destOrd="0" presId="urn:microsoft.com/office/officeart/2005/8/layout/process3"/>
    <dgm:cxn modelId="{E0237EC6-B19E-4AFB-AF41-8C085D752333}" type="presParOf" srcId="{A37F179E-8D65-4BC4-858C-D8E4B7A189BE}" destId="{5FC86A41-DA13-4EF0-9AB1-D31A61C14E8D}" srcOrd="2" destOrd="0" presId="urn:microsoft.com/office/officeart/2005/8/layout/process3"/>
    <dgm:cxn modelId="{FE99B66B-F76C-447C-8178-F3619D0AD277}" type="presParOf" srcId="{5FC86A41-DA13-4EF0-9AB1-D31A61C14E8D}" destId="{970F8DEF-3AB9-4F8C-A6B4-BE1C6A62B3A3}" srcOrd="0" destOrd="0" presId="urn:microsoft.com/office/officeart/2005/8/layout/process3"/>
    <dgm:cxn modelId="{35928D8A-808F-4B24-A7BB-ED098B26D1F3}" type="presParOf" srcId="{5FC86A41-DA13-4EF0-9AB1-D31A61C14E8D}" destId="{F1B87EBA-3215-4E3E-A01B-4EDADF0E08B5}" srcOrd="1" destOrd="0" presId="urn:microsoft.com/office/officeart/2005/8/layout/process3"/>
    <dgm:cxn modelId="{B471F42E-BA00-4493-A6A3-5F6A591941D8}" type="presParOf" srcId="{5FC86A41-DA13-4EF0-9AB1-D31A61C14E8D}" destId="{BEFAA26D-2719-4385-9981-C8FD186FF8DE}" srcOrd="2" destOrd="0" presId="urn:microsoft.com/office/officeart/2005/8/layout/process3"/>
    <dgm:cxn modelId="{9ABF4C88-ECEA-47BD-84BC-5BF10FFE2806}" type="presParOf" srcId="{A37F179E-8D65-4BC4-858C-D8E4B7A189BE}" destId="{25596ADE-65A7-4FD8-925F-7C0AF8C1E4A5}" srcOrd="3" destOrd="0" presId="urn:microsoft.com/office/officeart/2005/8/layout/process3"/>
    <dgm:cxn modelId="{74947D82-B477-42AB-A6D6-ECECE67278FB}" type="presParOf" srcId="{25596ADE-65A7-4FD8-925F-7C0AF8C1E4A5}" destId="{BF76B45B-ACBE-41D8-A67B-4AEABE492416}" srcOrd="0" destOrd="0" presId="urn:microsoft.com/office/officeart/2005/8/layout/process3"/>
    <dgm:cxn modelId="{6FD0BE67-A49D-4D7D-A94E-E68883FB6DA8}" type="presParOf" srcId="{A37F179E-8D65-4BC4-858C-D8E4B7A189BE}" destId="{76E30058-EB3B-455D-8665-FABCC2558D7F}" srcOrd="4" destOrd="0" presId="urn:microsoft.com/office/officeart/2005/8/layout/process3"/>
    <dgm:cxn modelId="{284B7407-A8D9-4E84-8689-A1D0A9B1F7E8}" type="presParOf" srcId="{76E30058-EB3B-455D-8665-FABCC2558D7F}" destId="{30B50253-288E-475B-A2F6-E8CA0A2F68CF}" srcOrd="0" destOrd="0" presId="urn:microsoft.com/office/officeart/2005/8/layout/process3"/>
    <dgm:cxn modelId="{D858C3C1-3802-4004-BB6D-8539CEFF5803}" type="presParOf" srcId="{76E30058-EB3B-455D-8665-FABCC2558D7F}" destId="{B39E65B1-2E40-4DE6-BB8C-A72D8B4A1FF6}" srcOrd="1" destOrd="0" presId="urn:microsoft.com/office/officeart/2005/8/layout/process3"/>
    <dgm:cxn modelId="{32950484-761F-48D8-B3DA-F7CB6DADDFF7}" type="presParOf" srcId="{76E30058-EB3B-455D-8665-FABCC2558D7F}" destId="{BC80C3E1-0D5F-42AC-A7DD-C1962C80EAF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68944B-93ED-4D98-942E-C2B068ECD2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49962BF8-027C-4631-BEA4-8494355F908A}">
      <dgm:prSet phldrT="[Text]"/>
      <dgm:spPr/>
      <dgm:t>
        <a:bodyPr/>
        <a:lstStyle/>
        <a:p>
          <a:r>
            <a:rPr lang="el-GR" dirty="0"/>
            <a:t>Αξιακό περιεχόμενο</a:t>
          </a:r>
        </a:p>
      </dgm:t>
    </dgm:pt>
    <dgm:pt modelId="{E0369A5E-B23A-4AFD-87E7-7D23ADA5334B}" type="parTrans" cxnId="{5B0B16A7-FC87-4479-85AF-199AB81C0EAB}">
      <dgm:prSet/>
      <dgm:spPr/>
      <dgm:t>
        <a:bodyPr/>
        <a:lstStyle/>
        <a:p>
          <a:endParaRPr lang="el-GR"/>
        </a:p>
      </dgm:t>
    </dgm:pt>
    <dgm:pt modelId="{9BB8E170-D0B2-4CD1-8819-846E247CB01C}" type="sibTrans" cxnId="{5B0B16A7-FC87-4479-85AF-199AB81C0EAB}">
      <dgm:prSet/>
      <dgm:spPr/>
      <dgm:t>
        <a:bodyPr/>
        <a:lstStyle/>
        <a:p>
          <a:endParaRPr lang="el-GR"/>
        </a:p>
      </dgm:t>
    </dgm:pt>
    <dgm:pt modelId="{FA982184-EFF4-418F-8B6D-F417D57A2549}">
      <dgm:prSet phldrT="[Text]"/>
      <dgm:spPr/>
      <dgm:t>
        <a:bodyPr/>
        <a:lstStyle/>
        <a:p>
          <a:r>
            <a:rPr lang="el-GR" dirty="0"/>
            <a:t>Λογοτεχνικός γραμματισμός</a:t>
          </a:r>
        </a:p>
      </dgm:t>
    </dgm:pt>
    <dgm:pt modelId="{E5A58F59-0E9B-410C-865C-C7C13F5D020D}" type="parTrans" cxnId="{CB20FA64-E638-473B-8453-22D22BF39A74}">
      <dgm:prSet/>
      <dgm:spPr/>
      <dgm:t>
        <a:bodyPr/>
        <a:lstStyle/>
        <a:p>
          <a:endParaRPr lang="el-GR"/>
        </a:p>
      </dgm:t>
    </dgm:pt>
    <dgm:pt modelId="{6B2B2727-10A1-416C-95A6-83596AC94305}" type="sibTrans" cxnId="{CB20FA64-E638-473B-8453-22D22BF39A74}">
      <dgm:prSet/>
      <dgm:spPr/>
      <dgm:t>
        <a:bodyPr/>
        <a:lstStyle/>
        <a:p>
          <a:endParaRPr lang="el-GR"/>
        </a:p>
      </dgm:t>
    </dgm:pt>
    <dgm:pt modelId="{5B5A594F-9AEC-4B44-B1C4-900402033F41}">
      <dgm:prSet phldrT="[Text]" custT="1"/>
      <dgm:spPr/>
      <dgm:t>
        <a:bodyPr/>
        <a:lstStyle/>
        <a:p>
          <a:pPr algn="just"/>
          <a:r>
            <a:rPr lang="el-GR" sz="1800" dirty="0"/>
            <a:t>οι μαθητές να αναγνωρίζουν τα βασικά «γένη» της λογοτεχνίας (ποίηση/ πεζογραφία/ θέατρο) και τα «πρωτογενή» </a:t>
          </a:r>
          <a:r>
            <a:rPr lang="el-GR" sz="1800" dirty="0" err="1"/>
            <a:t>κειμενικά</a:t>
          </a:r>
          <a:r>
            <a:rPr lang="el-GR" sz="1800" dirty="0"/>
            <a:t> είδη: ποιήματα – αφηγήματα – θεατρικά κείμενα, είτε παραδοσιακά είτε μοντέρνα</a:t>
          </a:r>
        </a:p>
      </dgm:t>
    </dgm:pt>
    <dgm:pt modelId="{48C6BF03-A66D-47B3-A28B-A59A057B7C06}" type="parTrans" cxnId="{CAEBD553-864C-49B8-8512-FD9B80CADD73}">
      <dgm:prSet/>
      <dgm:spPr/>
      <dgm:t>
        <a:bodyPr/>
        <a:lstStyle/>
        <a:p>
          <a:endParaRPr lang="el-GR"/>
        </a:p>
      </dgm:t>
    </dgm:pt>
    <dgm:pt modelId="{82846A44-6AC8-46A8-9E20-BF7FE0601CD4}" type="sibTrans" cxnId="{CAEBD553-864C-49B8-8512-FD9B80CADD73}">
      <dgm:prSet/>
      <dgm:spPr/>
      <dgm:t>
        <a:bodyPr/>
        <a:lstStyle/>
        <a:p>
          <a:endParaRPr lang="el-GR"/>
        </a:p>
      </dgm:t>
    </dgm:pt>
    <dgm:pt modelId="{753EA0DE-C91F-4771-A932-2FB70E7BC480}">
      <dgm:prSet phldrT="[Text]"/>
      <dgm:spPr/>
      <dgm:t>
        <a:bodyPr/>
        <a:lstStyle/>
        <a:p>
          <a:r>
            <a:rPr lang="el-GR" dirty="0"/>
            <a:t>Μέθοδος διδασκαλίας-διδακτική</a:t>
          </a:r>
        </a:p>
      </dgm:t>
    </dgm:pt>
    <dgm:pt modelId="{6C5546A4-6770-4B0F-99B9-D05E49BB6566}" type="parTrans" cxnId="{D47D6BFA-BC2B-4EAD-9E17-C84947BFD8EA}">
      <dgm:prSet/>
      <dgm:spPr/>
      <dgm:t>
        <a:bodyPr/>
        <a:lstStyle/>
        <a:p>
          <a:endParaRPr lang="el-GR"/>
        </a:p>
      </dgm:t>
    </dgm:pt>
    <dgm:pt modelId="{648A66F2-7448-4F06-BD55-072E5F747C3B}" type="sibTrans" cxnId="{D47D6BFA-BC2B-4EAD-9E17-C84947BFD8EA}">
      <dgm:prSet/>
      <dgm:spPr/>
      <dgm:t>
        <a:bodyPr/>
        <a:lstStyle/>
        <a:p>
          <a:endParaRPr lang="el-GR"/>
        </a:p>
      </dgm:t>
    </dgm:pt>
    <dgm:pt modelId="{CC98E547-6AFE-4522-AD90-9115531F67D2}">
      <dgm:prSet phldrT="[Text]" custT="1"/>
      <dgm:spPr/>
      <dgm:t>
        <a:bodyPr/>
        <a:lstStyle/>
        <a:p>
          <a:pPr algn="just"/>
          <a:r>
            <a:rPr lang="el-GR" sz="2000" dirty="0"/>
            <a:t>σύγκριση κειμένων που αφηγούνται γεγονότα παλαιάς και σύγχρονης εποχής, για να κατανοήσουν τον «διάλογο» των κειμένων γύρω από το ίδιο θέμα και την εξέλιξη των θεμάτων μέχρι τη σύγχρονη εποχή.</a:t>
          </a:r>
        </a:p>
      </dgm:t>
    </dgm:pt>
    <dgm:pt modelId="{0AD1C64F-E426-4E50-B8BA-5119FFD13164}" type="parTrans" cxnId="{72BDF392-1E8A-4276-BC19-D60DF77AB3AF}">
      <dgm:prSet/>
      <dgm:spPr/>
      <dgm:t>
        <a:bodyPr/>
        <a:lstStyle/>
        <a:p>
          <a:endParaRPr lang="el-GR"/>
        </a:p>
      </dgm:t>
    </dgm:pt>
    <dgm:pt modelId="{05ECD397-26BF-4FE7-B54F-0A08664071B3}" type="sibTrans" cxnId="{72BDF392-1E8A-4276-BC19-D60DF77AB3AF}">
      <dgm:prSet/>
      <dgm:spPr/>
      <dgm:t>
        <a:bodyPr/>
        <a:lstStyle/>
        <a:p>
          <a:endParaRPr lang="el-GR"/>
        </a:p>
      </dgm:t>
    </dgm:pt>
    <dgm:pt modelId="{5885BF75-29AD-4378-99D0-5226FE1447A6}">
      <dgm:prSet phldrT="[Text]" custT="1"/>
      <dgm:spPr/>
      <dgm:t>
        <a:bodyPr/>
        <a:lstStyle/>
        <a:p>
          <a:pPr algn="just"/>
          <a:r>
            <a:rPr lang="el-GR" sz="1800" dirty="0"/>
            <a:t>οι μαθητές, μέσα από κείμενα με θέμα Παιδικά – Σχολικά Χρόνια, Λαϊκή Παράδοση και Λογοτεχνία, Χιούμορ και Λογοτεχνία, να ευαισθητοποιούνται π.χ. σε θέματα ανθρώπινων σχέσεων</a:t>
          </a:r>
        </a:p>
      </dgm:t>
    </dgm:pt>
    <dgm:pt modelId="{86D7C006-4B5C-4D33-8474-F1383270D53A}" type="sibTrans" cxnId="{BBA294A4-C595-4EA3-B6C3-E425D872340E}">
      <dgm:prSet/>
      <dgm:spPr/>
      <dgm:t>
        <a:bodyPr/>
        <a:lstStyle/>
        <a:p>
          <a:endParaRPr lang="el-GR"/>
        </a:p>
      </dgm:t>
    </dgm:pt>
    <dgm:pt modelId="{FEAD06ED-1D36-44A7-9AB9-0BC10571B071}" type="parTrans" cxnId="{BBA294A4-C595-4EA3-B6C3-E425D872340E}">
      <dgm:prSet/>
      <dgm:spPr/>
      <dgm:t>
        <a:bodyPr/>
        <a:lstStyle/>
        <a:p>
          <a:endParaRPr lang="el-GR"/>
        </a:p>
      </dgm:t>
    </dgm:pt>
    <dgm:pt modelId="{653E342E-BA5C-472C-947D-0AD9386024DB}" type="pres">
      <dgm:prSet presAssocID="{2968944B-93ED-4D98-942E-C2B068ECD2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D72E78-B7C0-4EA8-BF38-FD5E48A25096}" type="pres">
      <dgm:prSet presAssocID="{49962BF8-027C-4631-BEA4-8494355F908A}" presName="linNode" presStyleCnt="0"/>
      <dgm:spPr/>
    </dgm:pt>
    <dgm:pt modelId="{A0452EDF-6585-4FC4-B6B6-C07FF6F5D713}" type="pres">
      <dgm:prSet presAssocID="{49962BF8-027C-4631-BEA4-8494355F908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FA09B-EA70-4273-BAE8-A4A2096334FB}" type="pres">
      <dgm:prSet presAssocID="{49962BF8-027C-4631-BEA4-8494355F908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5D30E-981B-4BEF-8519-9511FB45D2A0}" type="pres">
      <dgm:prSet presAssocID="{9BB8E170-D0B2-4CD1-8819-846E247CB01C}" presName="sp" presStyleCnt="0"/>
      <dgm:spPr/>
    </dgm:pt>
    <dgm:pt modelId="{296D18CB-0682-401C-8D84-67F0EC1DEEB5}" type="pres">
      <dgm:prSet presAssocID="{FA982184-EFF4-418F-8B6D-F417D57A2549}" presName="linNode" presStyleCnt="0"/>
      <dgm:spPr/>
    </dgm:pt>
    <dgm:pt modelId="{C1D57B8C-9BD3-4F96-B72A-B4BBC97858A2}" type="pres">
      <dgm:prSet presAssocID="{FA982184-EFF4-418F-8B6D-F417D57A254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27119-2573-4091-BD71-44D55A7F6128}" type="pres">
      <dgm:prSet presAssocID="{FA982184-EFF4-418F-8B6D-F417D57A254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0600B-2DAF-4BE2-8030-F2EC414C09E8}" type="pres">
      <dgm:prSet presAssocID="{6B2B2727-10A1-416C-95A6-83596AC94305}" presName="sp" presStyleCnt="0"/>
      <dgm:spPr/>
    </dgm:pt>
    <dgm:pt modelId="{0445ACB8-79FA-4A44-BDD1-7F8371819C42}" type="pres">
      <dgm:prSet presAssocID="{753EA0DE-C91F-4771-A932-2FB70E7BC480}" presName="linNode" presStyleCnt="0"/>
      <dgm:spPr/>
    </dgm:pt>
    <dgm:pt modelId="{32F01E5A-D96E-46B7-9F01-1963B2218EE2}" type="pres">
      <dgm:prSet presAssocID="{753EA0DE-C91F-4771-A932-2FB70E7BC48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D11B1-C9A7-4992-A903-18D206898D50}" type="pres">
      <dgm:prSet presAssocID="{753EA0DE-C91F-4771-A932-2FB70E7BC48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7D6BFA-BC2B-4EAD-9E17-C84947BFD8EA}" srcId="{2968944B-93ED-4D98-942E-C2B068ECD284}" destId="{753EA0DE-C91F-4771-A932-2FB70E7BC480}" srcOrd="2" destOrd="0" parTransId="{6C5546A4-6770-4B0F-99B9-D05E49BB6566}" sibTransId="{648A66F2-7448-4F06-BD55-072E5F747C3B}"/>
    <dgm:cxn modelId="{2FDB8D2F-F7A3-4B01-AFF0-BA5E51AF8BC5}" type="presOf" srcId="{2968944B-93ED-4D98-942E-C2B068ECD284}" destId="{653E342E-BA5C-472C-947D-0AD9386024DB}" srcOrd="0" destOrd="0" presId="urn:microsoft.com/office/officeart/2005/8/layout/vList5"/>
    <dgm:cxn modelId="{BBA294A4-C595-4EA3-B6C3-E425D872340E}" srcId="{49962BF8-027C-4631-BEA4-8494355F908A}" destId="{5885BF75-29AD-4378-99D0-5226FE1447A6}" srcOrd="0" destOrd="0" parTransId="{FEAD06ED-1D36-44A7-9AB9-0BC10571B071}" sibTransId="{86D7C006-4B5C-4D33-8474-F1383270D53A}"/>
    <dgm:cxn modelId="{CAEBD553-864C-49B8-8512-FD9B80CADD73}" srcId="{FA982184-EFF4-418F-8B6D-F417D57A2549}" destId="{5B5A594F-9AEC-4B44-B1C4-900402033F41}" srcOrd="0" destOrd="0" parTransId="{48C6BF03-A66D-47B3-A28B-A59A057B7C06}" sibTransId="{82846A44-6AC8-46A8-9E20-BF7FE0601CD4}"/>
    <dgm:cxn modelId="{42185003-1CE8-432D-8CCB-2153D0EF51BF}" type="presOf" srcId="{FA982184-EFF4-418F-8B6D-F417D57A2549}" destId="{C1D57B8C-9BD3-4F96-B72A-B4BBC97858A2}" srcOrd="0" destOrd="0" presId="urn:microsoft.com/office/officeart/2005/8/layout/vList5"/>
    <dgm:cxn modelId="{42D85BF8-79DA-447D-83D6-D9576477EA90}" type="presOf" srcId="{753EA0DE-C91F-4771-A932-2FB70E7BC480}" destId="{32F01E5A-D96E-46B7-9F01-1963B2218EE2}" srcOrd="0" destOrd="0" presId="urn:microsoft.com/office/officeart/2005/8/layout/vList5"/>
    <dgm:cxn modelId="{149FB6CE-7DEB-4660-BF95-E8124F75047C}" type="presOf" srcId="{CC98E547-6AFE-4522-AD90-9115531F67D2}" destId="{8A6D11B1-C9A7-4992-A903-18D206898D50}" srcOrd="0" destOrd="0" presId="urn:microsoft.com/office/officeart/2005/8/layout/vList5"/>
    <dgm:cxn modelId="{3F54CBCF-E1D7-44C0-AF7A-2114D7A081D1}" type="presOf" srcId="{5885BF75-29AD-4378-99D0-5226FE1447A6}" destId="{F31FA09B-EA70-4273-BAE8-A4A2096334FB}" srcOrd="0" destOrd="0" presId="urn:microsoft.com/office/officeart/2005/8/layout/vList5"/>
    <dgm:cxn modelId="{C7B1EA27-6ECD-4287-AECE-0AFEF71F134F}" type="presOf" srcId="{49962BF8-027C-4631-BEA4-8494355F908A}" destId="{A0452EDF-6585-4FC4-B6B6-C07FF6F5D713}" srcOrd="0" destOrd="0" presId="urn:microsoft.com/office/officeart/2005/8/layout/vList5"/>
    <dgm:cxn modelId="{72BDF392-1E8A-4276-BC19-D60DF77AB3AF}" srcId="{753EA0DE-C91F-4771-A932-2FB70E7BC480}" destId="{CC98E547-6AFE-4522-AD90-9115531F67D2}" srcOrd="0" destOrd="0" parTransId="{0AD1C64F-E426-4E50-B8BA-5119FFD13164}" sibTransId="{05ECD397-26BF-4FE7-B54F-0A08664071B3}"/>
    <dgm:cxn modelId="{438BD60D-ED3E-4BE8-A09B-3EDB8F28569B}" type="presOf" srcId="{5B5A594F-9AEC-4B44-B1C4-900402033F41}" destId="{9DD27119-2573-4091-BD71-44D55A7F6128}" srcOrd="0" destOrd="0" presId="urn:microsoft.com/office/officeart/2005/8/layout/vList5"/>
    <dgm:cxn modelId="{CB20FA64-E638-473B-8453-22D22BF39A74}" srcId="{2968944B-93ED-4D98-942E-C2B068ECD284}" destId="{FA982184-EFF4-418F-8B6D-F417D57A2549}" srcOrd="1" destOrd="0" parTransId="{E5A58F59-0E9B-410C-865C-C7C13F5D020D}" sibTransId="{6B2B2727-10A1-416C-95A6-83596AC94305}"/>
    <dgm:cxn modelId="{5B0B16A7-FC87-4479-85AF-199AB81C0EAB}" srcId="{2968944B-93ED-4D98-942E-C2B068ECD284}" destId="{49962BF8-027C-4631-BEA4-8494355F908A}" srcOrd="0" destOrd="0" parTransId="{E0369A5E-B23A-4AFD-87E7-7D23ADA5334B}" sibTransId="{9BB8E170-D0B2-4CD1-8819-846E247CB01C}"/>
    <dgm:cxn modelId="{3CDC79F0-9F0B-49FC-8D55-0148266F65EB}" type="presParOf" srcId="{653E342E-BA5C-472C-947D-0AD9386024DB}" destId="{7AD72E78-B7C0-4EA8-BF38-FD5E48A25096}" srcOrd="0" destOrd="0" presId="urn:microsoft.com/office/officeart/2005/8/layout/vList5"/>
    <dgm:cxn modelId="{7F308428-3B7C-4A5B-A77F-3EAC1571DBB3}" type="presParOf" srcId="{7AD72E78-B7C0-4EA8-BF38-FD5E48A25096}" destId="{A0452EDF-6585-4FC4-B6B6-C07FF6F5D713}" srcOrd="0" destOrd="0" presId="urn:microsoft.com/office/officeart/2005/8/layout/vList5"/>
    <dgm:cxn modelId="{5DEB418E-F5B3-43CF-B366-A392BB04CB22}" type="presParOf" srcId="{7AD72E78-B7C0-4EA8-BF38-FD5E48A25096}" destId="{F31FA09B-EA70-4273-BAE8-A4A2096334FB}" srcOrd="1" destOrd="0" presId="urn:microsoft.com/office/officeart/2005/8/layout/vList5"/>
    <dgm:cxn modelId="{D04D0679-4759-41E0-A136-B6D6D267EBDF}" type="presParOf" srcId="{653E342E-BA5C-472C-947D-0AD9386024DB}" destId="{FFE5D30E-981B-4BEF-8519-9511FB45D2A0}" srcOrd="1" destOrd="0" presId="urn:microsoft.com/office/officeart/2005/8/layout/vList5"/>
    <dgm:cxn modelId="{7DFD4A1D-549A-48F1-AE40-3DF7F8CC043A}" type="presParOf" srcId="{653E342E-BA5C-472C-947D-0AD9386024DB}" destId="{296D18CB-0682-401C-8D84-67F0EC1DEEB5}" srcOrd="2" destOrd="0" presId="urn:microsoft.com/office/officeart/2005/8/layout/vList5"/>
    <dgm:cxn modelId="{371B4B1D-BF5F-48E9-938B-3EE793E1EF2C}" type="presParOf" srcId="{296D18CB-0682-401C-8D84-67F0EC1DEEB5}" destId="{C1D57B8C-9BD3-4F96-B72A-B4BBC97858A2}" srcOrd="0" destOrd="0" presId="urn:microsoft.com/office/officeart/2005/8/layout/vList5"/>
    <dgm:cxn modelId="{28D4625B-67A6-4EBB-B92F-69DA4EB8D488}" type="presParOf" srcId="{296D18CB-0682-401C-8D84-67F0EC1DEEB5}" destId="{9DD27119-2573-4091-BD71-44D55A7F6128}" srcOrd="1" destOrd="0" presId="urn:microsoft.com/office/officeart/2005/8/layout/vList5"/>
    <dgm:cxn modelId="{350340AD-01B1-4EC5-BA74-9B63C5A3B496}" type="presParOf" srcId="{653E342E-BA5C-472C-947D-0AD9386024DB}" destId="{9310600B-2DAF-4BE2-8030-F2EC414C09E8}" srcOrd="3" destOrd="0" presId="urn:microsoft.com/office/officeart/2005/8/layout/vList5"/>
    <dgm:cxn modelId="{2646A82E-F781-47AF-8983-B148D4DD3D2F}" type="presParOf" srcId="{653E342E-BA5C-472C-947D-0AD9386024DB}" destId="{0445ACB8-79FA-4A44-BDD1-7F8371819C42}" srcOrd="4" destOrd="0" presId="urn:microsoft.com/office/officeart/2005/8/layout/vList5"/>
    <dgm:cxn modelId="{89355226-B29C-4493-8ECD-A4180C5AC93E}" type="presParOf" srcId="{0445ACB8-79FA-4A44-BDD1-7F8371819C42}" destId="{32F01E5A-D96E-46B7-9F01-1963B2218EE2}" srcOrd="0" destOrd="0" presId="urn:microsoft.com/office/officeart/2005/8/layout/vList5"/>
    <dgm:cxn modelId="{279D57D9-80D3-4A96-B8E9-7B0F3845046D}" type="presParOf" srcId="{0445ACB8-79FA-4A44-BDD1-7F8371819C42}" destId="{8A6D11B1-C9A7-4992-A903-18D206898D5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3BE43B-C909-4F22-AE03-7C44BF1B27A7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A79EB6D9-35C8-4811-8B90-279E8D7C4344}">
      <dgm:prSet phldrT="[Text]"/>
      <dgm:spPr/>
      <dgm:t>
        <a:bodyPr/>
        <a:lstStyle/>
        <a:p>
          <a:r>
            <a:rPr lang="el-GR" b="1" dirty="0"/>
            <a:t>Νεοελληνική Γλώσσα</a:t>
          </a:r>
        </a:p>
        <a:p>
          <a:r>
            <a:rPr lang="el-GR" b="1" dirty="0"/>
            <a:t>70%</a:t>
          </a:r>
        </a:p>
      </dgm:t>
    </dgm:pt>
    <dgm:pt modelId="{5B8C6B76-8763-433E-B15B-43A1343D4852}" type="parTrans" cxnId="{81C15C40-2FC0-4D34-AA9F-D09209C5C5B4}">
      <dgm:prSet/>
      <dgm:spPr/>
      <dgm:t>
        <a:bodyPr/>
        <a:lstStyle/>
        <a:p>
          <a:endParaRPr lang="el-GR"/>
        </a:p>
      </dgm:t>
    </dgm:pt>
    <dgm:pt modelId="{ED75AEF5-E6E2-44BF-B6FC-97987A015AE9}" type="sibTrans" cxnId="{81C15C40-2FC0-4D34-AA9F-D09209C5C5B4}">
      <dgm:prSet/>
      <dgm:spPr/>
      <dgm:t>
        <a:bodyPr/>
        <a:lstStyle/>
        <a:p>
          <a:endParaRPr lang="el-GR"/>
        </a:p>
      </dgm:t>
    </dgm:pt>
    <dgm:pt modelId="{8F626AB9-2BCF-4B9A-A32E-8684661AB3FC}">
      <dgm:prSet phldrT="[Text]"/>
      <dgm:spPr/>
      <dgm:t>
        <a:bodyPr/>
        <a:lstStyle/>
        <a:p>
          <a:r>
            <a:rPr lang="el-GR" b="1" dirty="0"/>
            <a:t>Λογοτεχνία</a:t>
          </a:r>
        </a:p>
        <a:p>
          <a:r>
            <a:rPr lang="el-GR" b="1" dirty="0"/>
            <a:t>30%</a:t>
          </a:r>
        </a:p>
      </dgm:t>
    </dgm:pt>
    <dgm:pt modelId="{421B1C3F-8159-4C5E-9F42-8291759348F7}" type="parTrans" cxnId="{BE1F4B82-D295-40BB-891F-9B41D8C033E7}">
      <dgm:prSet/>
      <dgm:spPr/>
      <dgm:t>
        <a:bodyPr/>
        <a:lstStyle/>
        <a:p>
          <a:endParaRPr lang="el-GR"/>
        </a:p>
      </dgm:t>
    </dgm:pt>
    <dgm:pt modelId="{FB5117DF-55ED-48B4-9E94-71B951EE6946}" type="sibTrans" cxnId="{BE1F4B82-D295-40BB-891F-9B41D8C033E7}">
      <dgm:prSet/>
      <dgm:spPr/>
      <dgm:t>
        <a:bodyPr/>
        <a:lstStyle/>
        <a:p>
          <a:endParaRPr lang="el-GR"/>
        </a:p>
      </dgm:t>
    </dgm:pt>
    <dgm:pt modelId="{22F506F8-CA2E-4B81-ACD4-4C2082293E4F}">
      <dgm:prSet phldrT="[Text]"/>
      <dgm:spPr/>
      <dgm:t>
        <a:bodyPr/>
        <a:lstStyle/>
        <a:p>
          <a:r>
            <a:rPr lang="el-GR" b="1" dirty="0"/>
            <a:t>ΝΕΑ ΕΛΛΗΝΙΚΑ</a:t>
          </a:r>
        </a:p>
        <a:p>
          <a:r>
            <a:rPr lang="el-GR" b="1" dirty="0"/>
            <a:t>100%</a:t>
          </a:r>
        </a:p>
      </dgm:t>
    </dgm:pt>
    <dgm:pt modelId="{CB811FCC-233C-44E5-821C-0F6550F6611C}" type="parTrans" cxnId="{D9FEB75E-377F-4C6C-AD57-B4872EA54CCA}">
      <dgm:prSet/>
      <dgm:spPr/>
      <dgm:t>
        <a:bodyPr/>
        <a:lstStyle/>
        <a:p>
          <a:endParaRPr lang="el-GR"/>
        </a:p>
      </dgm:t>
    </dgm:pt>
    <dgm:pt modelId="{1DF049EA-9DF5-4166-BE06-A6B13FA78B9C}" type="sibTrans" cxnId="{D9FEB75E-377F-4C6C-AD57-B4872EA54CCA}">
      <dgm:prSet/>
      <dgm:spPr/>
      <dgm:t>
        <a:bodyPr/>
        <a:lstStyle/>
        <a:p>
          <a:endParaRPr lang="el-GR"/>
        </a:p>
      </dgm:t>
    </dgm:pt>
    <dgm:pt modelId="{95D1AC94-BCDA-4A05-B2AF-46024C0DFD93}" type="pres">
      <dgm:prSet presAssocID="{563BE43B-C909-4F22-AE03-7C44BF1B27A7}" presName="Name0" presStyleCnt="0">
        <dgm:presLayoutVars>
          <dgm:dir/>
          <dgm:resizeHandles val="exact"/>
        </dgm:presLayoutVars>
      </dgm:prSet>
      <dgm:spPr/>
    </dgm:pt>
    <dgm:pt modelId="{46079AC8-807E-447A-B18F-9D146FD3B4EA}" type="pres">
      <dgm:prSet presAssocID="{563BE43B-C909-4F22-AE03-7C44BF1B27A7}" presName="vNodes" presStyleCnt="0"/>
      <dgm:spPr/>
    </dgm:pt>
    <dgm:pt modelId="{54FA96E2-ED9E-421F-B2FC-12196AA3322E}" type="pres">
      <dgm:prSet presAssocID="{A79EB6D9-35C8-4811-8B90-279E8D7C434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B5D76-904F-4D54-83F2-93663C67BE6D}" type="pres">
      <dgm:prSet presAssocID="{ED75AEF5-E6E2-44BF-B6FC-97987A015AE9}" presName="spacerT" presStyleCnt="0"/>
      <dgm:spPr/>
    </dgm:pt>
    <dgm:pt modelId="{5FCC9573-40C5-4FB4-A4C7-CBAA8C10761E}" type="pres">
      <dgm:prSet presAssocID="{ED75AEF5-E6E2-44BF-B6FC-97987A015AE9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22E9063-C7C0-4C25-BE05-490D73565F8B}" type="pres">
      <dgm:prSet presAssocID="{ED75AEF5-E6E2-44BF-B6FC-97987A015AE9}" presName="spacerB" presStyleCnt="0"/>
      <dgm:spPr/>
    </dgm:pt>
    <dgm:pt modelId="{3A1FA4F5-3F77-4589-8EC6-B1C068CE3054}" type="pres">
      <dgm:prSet presAssocID="{8F626AB9-2BCF-4B9A-A32E-8684661AB3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DC3A3-B0A9-4453-85D5-303BCBA8F81F}" type="pres">
      <dgm:prSet presAssocID="{563BE43B-C909-4F22-AE03-7C44BF1B27A7}" presName="sibTransLast" presStyleLbl="sibTrans2D1" presStyleIdx="1" presStyleCnt="2"/>
      <dgm:spPr/>
      <dgm:t>
        <a:bodyPr/>
        <a:lstStyle/>
        <a:p>
          <a:endParaRPr lang="en-US"/>
        </a:p>
      </dgm:t>
    </dgm:pt>
    <dgm:pt modelId="{28A3F21C-3378-4902-A25D-038F7746ED0D}" type="pres">
      <dgm:prSet presAssocID="{563BE43B-C909-4F22-AE03-7C44BF1B27A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72999A5-E041-46D4-AB77-4F6B12957795}" type="pres">
      <dgm:prSet presAssocID="{563BE43B-C909-4F22-AE03-7C44BF1B27A7}" presName="lastNode" presStyleLbl="node1" presStyleIdx="2" presStyleCnt="3" custLinFactNeighborX="179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1EE111-F4AB-41D9-89E2-24DE6F4DA0B6}" type="presOf" srcId="{8F626AB9-2BCF-4B9A-A32E-8684661AB3FC}" destId="{3A1FA4F5-3F77-4589-8EC6-B1C068CE3054}" srcOrd="0" destOrd="0" presId="urn:microsoft.com/office/officeart/2005/8/layout/equation2"/>
    <dgm:cxn modelId="{8CA9BE4C-45C7-4799-B84D-918A535B096C}" type="presOf" srcId="{A79EB6D9-35C8-4811-8B90-279E8D7C4344}" destId="{54FA96E2-ED9E-421F-B2FC-12196AA3322E}" srcOrd="0" destOrd="0" presId="urn:microsoft.com/office/officeart/2005/8/layout/equation2"/>
    <dgm:cxn modelId="{9E1BE0BF-822D-4F67-9819-91BB6643E31F}" type="presOf" srcId="{ED75AEF5-E6E2-44BF-B6FC-97987A015AE9}" destId="{5FCC9573-40C5-4FB4-A4C7-CBAA8C10761E}" srcOrd="0" destOrd="0" presId="urn:microsoft.com/office/officeart/2005/8/layout/equation2"/>
    <dgm:cxn modelId="{0571F9D5-8DE9-474D-8E0D-1CAC1CBA5539}" type="presOf" srcId="{563BE43B-C909-4F22-AE03-7C44BF1B27A7}" destId="{95D1AC94-BCDA-4A05-B2AF-46024C0DFD93}" srcOrd="0" destOrd="0" presId="urn:microsoft.com/office/officeart/2005/8/layout/equation2"/>
    <dgm:cxn modelId="{BE1F4B82-D295-40BB-891F-9B41D8C033E7}" srcId="{563BE43B-C909-4F22-AE03-7C44BF1B27A7}" destId="{8F626AB9-2BCF-4B9A-A32E-8684661AB3FC}" srcOrd="1" destOrd="0" parTransId="{421B1C3F-8159-4C5E-9F42-8291759348F7}" sibTransId="{FB5117DF-55ED-48B4-9E94-71B951EE6946}"/>
    <dgm:cxn modelId="{D9FEB75E-377F-4C6C-AD57-B4872EA54CCA}" srcId="{563BE43B-C909-4F22-AE03-7C44BF1B27A7}" destId="{22F506F8-CA2E-4B81-ACD4-4C2082293E4F}" srcOrd="2" destOrd="0" parTransId="{CB811FCC-233C-44E5-821C-0F6550F6611C}" sibTransId="{1DF049EA-9DF5-4166-BE06-A6B13FA78B9C}"/>
    <dgm:cxn modelId="{145618E2-9B7F-4453-9C30-3AFA7978D284}" type="presOf" srcId="{FB5117DF-55ED-48B4-9E94-71B951EE6946}" destId="{662DC3A3-B0A9-4453-85D5-303BCBA8F81F}" srcOrd="0" destOrd="0" presId="urn:microsoft.com/office/officeart/2005/8/layout/equation2"/>
    <dgm:cxn modelId="{75C9109F-0BC4-43E9-A2FE-879AB02EA8A8}" type="presOf" srcId="{FB5117DF-55ED-48B4-9E94-71B951EE6946}" destId="{28A3F21C-3378-4902-A25D-038F7746ED0D}" srcOrd="1" destOrd="0" presId="urn:microsoft.com/office/officeart/2005/8/layout/equation2"/>
    <dgm:cxn modelId="{41678988-FB58-4851-A117-BBFB167D4C4E}" type="presOf" srcId="{22F506F8-CA2E-4B81-ACD4-4C2082293E4F}" destId="{B72999A5-E041-46D4-AB77-4F6B12957795}" srcOrd="0" destOrd="0" presId="urn:microsoft.com/office/officeart/2005/8/layout/equation2"/>
    <dgm:cxn modelId="{81C15C40-2FC0-4D34-AA9F-D09209C5C5B4}" srcId="{563BE43B-C909-4F22-AE03-7C44BF1B27A7}" destId="{A79EB6D9-35C8-4811-8B90-279E8D7C4344}" srcOrd="0" destOrd="0" parTransId="{5B8C6B76-8763-433E-B15B-43A1343D4852}" sibTransId="{ED75AEF5-E6E2-44BF-B6FC-97987A015AE9}"/>
    <dgm:cxn modelId="{83CD85C6-E780-4B2D-9F55-6212487748A4}" type="presParOf" srcId="{95D1AC94-BCDA-4A05-B2AF-46024C0DFD93}" destId="{46079AC8-807E-447A-B18F-9D146FD3B4EA}" srcOrd="0" destOrd="0" presId="urn:microsoft.com/office/officeart/2005/8/layout/equation2"/>
    <dgm:cxn modelId="{7CA773CC-D997-4652-A4F8-348FF0A8A01F}" type="presParOf" srcId="{46079AC8-807E-447A-B18F-9D146FD3B4EA}" destId="{54FA96E2-ED9E-421F-B2FC-12196AA3322E}" srcOrd="0" destOrd="0" presId="urn:microsoft.com/office/officeart/2005/8/layout/equation2"/>
    <dgm:cxn modelId="{850DB64D-CF59-4D04-8F78-EFD875B33531}" type="presParOf" srcId="{46079AC8-807E-447A-B18F-9D146FD3B4EA}" destId="{5E0B5D76-904F-4D54-83F2-93663C67BE6D}" srcOrd="1" destOrd="0" presId="urn:microsoft.com/office/officeart/2005/8/layout/equation2"/>
    <dgm:cxn modelId="{3D799286-9759-4902-8930-AFC4359E8EE6}" type="presParOf" srcId="{46079AC8-807E-447A-B18F-9D146FD3B4EA}" destId="{5FCC9573-40C5-4FB4-A4C7-CBAA8C10761E}" srcOrd="2" destOrd="0" presId="urn:microsoft.com/office/officeart/2005/8/layout/equation2"/>
    <dgm:cxn modelId="{D952BE54-2977-4F8C-A750-3FC63B72EC5D}" type="presParOf" srcId="{46079AC8-807E-447A-B18F-9D146FD3B4EA}" destId="{222E9063-C7C0-4C25-BE05-490D73565F8B}" srcOrd="3" destOrd="0" presId="urn:microsoft.com/office/officeart/2005/8/layout/equation2"/>
    <dgm:cxn modelId="{C9C0AD81-A870-4A1E-9FC9-B78E9F05C5DC}" type="presParOf" srcId="{46079AC8-807E-447A-B18F-9D146FD3B4EA}" destId="{3A1FA4F5-3F77-4589-8EC6-B1C068CE3054}" srcOrd="4" destOrd="0" presId="urn:microsoft.com/office/officeart/2005/8/layout/equation2"/>
    <dgm:cxn modelId="{24DE0906-DF87-45C7-A171-F43EDBB859CF}" type="presParOf" srcId="{95D1AC94-BCDA-4A05-B2AF-46024C0DFD93}" destId="{662DC3A3-B0A9-4453-85D5-303BCBA8F81F}" srcOrd="1" destOrd="0" presId="urn:microsoft.com/office/officeart/2005/8/layout/equation2"/>
    <dgm:cxn modelId="{9512FFE2-56C3-485D-87E9-8F72CD0943FB}" type="presParOf" srcId="{662DC3A3-B0A9-4453-85D5-303BCBA8F81F}" destId="{28A3F21C-3378-4902-A25D-038F7746ED0D}" srcOrd="0" destOrd="0" presId="urn:microsoft.com/office/officeart/2005/8/layout/equation2"/>
    <dgm:cxn modelId="{56E91E39-88A7-4A38-8A77-B089305E63CD}" type="presParOf" srcId="{95D1AC94-BCDA-4A05-B2AF-46024C0DFD93}" destId="{B72999A5-E041-46D4-AB77-4F6B1295779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8E1AF-F614-4CC7-B909-32136957E9E0}">
      <dsp:nvSpPr>
        <dsp:cNvPr id="0" name=""/>
        <dsp:cNvSpPr/>
      </dsp:nvSpPr>
      <dsp:spPr>
        <a:xfrm rot="16200000">
          <a:off x="1209392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71450" rIns="154305" bIns="17145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b="1" kern="1200" dirty="0"/>
            <a:t>Νεοελληνική Γλώσσα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700" b="0" kern="1200" dirty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b="1" kern="1200" dirty="0"/>
            <a:t>3 περίοδοι</a:t>
          </a:r>
        </a:p>
      </dsp:txBody>
      <dsp:txXfrm rot="5400000">
        <a:off x="1990721" y="1071716"/>
        <a:ext cx="2024944" cy="3275777"/>
      </dsp:txXfrm>
    </dsp:sp>
    <dsp:sp modelId="{614F97B7-E65B-4D63-A28A-B005B783E1E7}">
      <dsp:nvSpPr>
        <dsp:cNvPr id="0" name=""/>
        <dsp:cNvSpPr/>
      </dsp:nvSpPr>
      <dsp:spPr>
        <a:xfrm rot="5400000">
          <a:off x="3434946" y="1645161"/>
          <a:ext cx="3483661" cy="212888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305" tIns="171450" rIns="102870" bIns="17145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b="1" kern="1200" dirty="0"/>
            <a:t>Λογοτεχνία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700" b="1" kern="1200" dirty="0"/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b="1" kern="1200" dirty="0"/>
            <a:t>2 περίοδοι</a:t>
          </a:r>
        </a:p>
      </dsp:txBody>
      <dsp:txXfrm rot="-5400000">
        <a:off x="4112333" y="1071716"/>
        <a:ext cx="2024944" cy="3275777"/>
      </dsp:txXfrm>
    </dsp:sp>
    <dsp:sp modelId="{8E0E9CD1-8B11-4B0F-9896-32EA6D1DFC7D}">
      <dsp:nvSpPr>
        <dsp:cNvPr id="0" name=""/>
        <dsp:cNvSpPr/>
      </dsp:nvSpPr>
      <dsp:spPr>
        <a:xfrm>
          <a:off x="2951004" y="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D36AE-D8DF-4296-8FAB-255B61EED5C2}">
      <dsp:nvSpPr>
        <dsp:cNvPr id="0" name=""/>
        <dsp:cNvSpPr/>
      </dsp:nvSpPr>
      <dsp:spPr>
        <a:xfrm rot="10800000">
          <a:off x="2951004" y="319322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CAEB0-486C-43B6-9245-ABB67DEDD3CB}">
      <dsp:nvSpPr>
        <dsp:cNvPr id="0" name=""/>
        <dsp:cNvSpPr/>
      </dsp:nvSpPr>
      <dsp:spPr>
        <a:xfrm>
          <a:off x="17198" y="243761"/>
          <a:ext cx="2256193" cy="128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/>
            <a:t>Γενικός σκοπός του μαθήματος</a:t>
          </a:r>
        </a:p>
      </dsp:txBody>
      <dsp:txXfrm>
        <a:off x="17198" y="243761"/>
        <a:ext cx="2256193" cy="856867"/>
      </dsp:txXfrm>
    </dsp:sp>
    <dsp:sp modelId="{5CEB7301-AC62-483E-B0E1-E3764FFF70F6}">
      <dsp:nvSpPr>
        <dsp:cNvPr id="0" name=""/>
        <dsp:cNvSpPr/>
      </dsp:nvSpPr>
      <dsp:spPr>
        <a:xfrm>
          <a:off x="478859" y="1100629"/>
          <a:ext cx="2256193" cy="51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/>
            <a:t>Η κατανόηση, η κατάκτηση και η άριστη χρήση της Γλώσσας. Η διδασκαλία του μαθήματος στοχεύει στην απόκτηση των δεξιοτήτων της Κατανόησης και της Παραγωγής τόσο προφορικών, όσο και γραπτών κειμένων.</a:t>
          </a:r>
        </a:p>
      </dsp:txBody>
      <dsp:txXfrm>
        <a:off x="544941" y="1166711"/>
        <a:ext cx="2124029" cy="5051836"/>
      </dsp:txXfrm>
    </dsp:sp>
    <dsp:sp modelId="{B3E18D0B-8591-4D1B-B15D-13ABBF6C9024}">
      <dsp:nvSpPr>
        <dsp:cNvPr id="0" name=""/>
        <dsp:cNvSpPr/>
      </dsp:nvSpPr>
      <dsp:spPr>
        <a:xfrm>
          <a:off x="2615347" y="391285"/>
          <a:ext cx="724945" cy="561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400" kern="1200"/>
        </a:p>
      </dsp:txBody>
      <dsp:txXfrm>
        <a:off x="2615347" y="503649"/>
        <a:ext cx="556399" cy="337092"/>
      </dsp:txXfrm>
    </dsp:sp>
    <dsp:sp modelId="{F1B87EBA-3215-4E3E-A01B-4EDADF0E08B5}">
      <dsp:nvSpPr>
        <dsp:cNvPr id="0" name=""/>
        <dsp:cNvSpPr/>
      </dsp:nvSpPr>
      <dsp:spPr>
        <a:xfrm>
          <a:off x="3641214" y="243761"/>
          <a:ext cx="2256193" cy="128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/>
            <a:t>Ειδικός σκοπός</a:t>
          </a:r>
        </a:p>
      </dsp:txBody>
      <dsp:txXfrm>
        <a:off x="3641214" y="243761"/>
        <a:ext cx="2256193" cy="856867"/>
      </dsp:txXfrm>
    </dsp:sp>
    <dsp:sp modelId="{BEFAA26D-2719-4385-9981-C8FD186FF8DE}">
      <dsp:nvSpPr>
        <dsp:cNvPr id="0" name=""/>
        <dsp:cNvSpPr/>
      </dsp:nvSpPr>
      <dsp:spPr>
        <a:xfrm>
          <a:off x="4115532" y="1082537"/>
          <a:ext cx="2256193" cy="51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/>
            <a:t>Στην Α΄ Γυμνασίου οι μαθητές/τριες αναμένεται να κατανοούν και να παράγουν προφορικά και γραπτά είδη κειμένων: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/>
            <a:t>Περιγραφής προσώπου, αντικειμένου, τοπίου, κατάστασης κ.ά.,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/>
            <a:t>Αφήγησης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/>
            <a:t>Επιχειρηματολογίας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/>
            <a:t>Οδηγιών. </a:t>
          </a:r>
        </a:p>
      </dsp:txBody>
      <dsp:txXfrm>
        <a:off x="4181614" y="1148619"/>
        <a:ext cx="2124029" cy="5051836"/>
      </dsp:txXfrm>
    </dsp:sp>
    <dsp:sp modelId="{25596ADE-65A7-4FD8-925F-7C0AF8C1E4A5}">
      <dsp:nvSpPr>
        <dsp:cNvPr id="0" name=""/>
        <dsp:cNvSpPr/>
      </dsp:nvSpPr>
      <dsp:spPr>
        <a:xfrm>
          <a:off x="6239363" y="391285"/>
          <a:ext cx="724945" cy="5618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400" kern="1200"/>
        </a:p>
      </dsp:txBody>
      <dsp:txXfrm>
        <a:off x="6239363" y="503649"/>
        <a:ext cx="556399" cy="337092"/>
      </dsp:txXfrm>
    </dsp:sp>
    <dsp:sp modelId="{B39E65B1-2E40-4DE6-BB8C-A72D8B4A1FF6}">
      <dsp:nvSpPr>
        <dsp:cNvPr id="0" name=""/>
        <dsp:cNvSpPr/>
      </dsp:nvSpPr>
      <dsp:spPr>
        <a:xfrm>
          <a:off x="7265229" y="243761"/>
          <a:ext cx="2258773" cy="12853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/>
            <a:t>Διδακτική πράξη</a:t>
          </a:r>
        </a:p>
      </dsp:txBody>
      <dsp:txXfrm>
        <a:off x="7265229" y="243761"/>
        <a:ext cx="2258773" cy="856867"/>
      </dsp:txXfrm>
    </dsp:sp>
    <dsp:sp modelId="{BC80C3E1-0D5F-42AC-A7DD-C1962C80EAF1}">
      <dsp:nvSpPr>
        <dsp:cNvPr id="0" name=""/>
        <dsp:cNvSpPr/>
      </dsp:nvSpPr>
      <dsp:spPr>
        <a:xfrm>
          <a:off x="7586293" y="1100629"/>
          <a:ext cx="2539967" cy="51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/>
            <a:t>οι μαθητές/τριες επεξεργάζονται κείμενα και συνδυασμούς κειμένων και εικόνων, τα οποία ανταποκρίνονται στην ηλικία, τα ενδιαφέροντα, τις ανάγκες και τη μαθησιακή τους ετοιμότητα.</a:t>
          </a:r>
        </a:p>
      </dsp:txBody>
      <dsp:txXfrm>
        <a:off x="7660686" y="1175022"/>
        <a:ext cx="2391181" cy="50352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FA09B-EA70-4273-BAE8-A4A2096334FB}">
      <dsp:nvSpPr>
        <dsp:cNvPr id="0" name=""/>
        <dsp:cNvSpPr/>
      </dsp:nvSpPr>
      <dsp:spPr>
        <a:xfrm rot="5400000">
          <a:off x="6161061" y="-2352258"/>
          <a:ext cx="1397000" cy="64560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/>
            <a:t>οι μαθητές, μέσα από κείμενα με θέμα Παιδικά – Σχολικά Χρόνια, Λαϊκή Παράδοση και Λογοτεχνία, Χιούμορ και Λογοτεχνία, να ευαισθητοποιούνται π.χ. σε θέματα ανθρώπινων σχέσεων</a:t>
          </a:r>
        </a:p>
      </dsp:txBody>
      <dsp:txXfrm rot="-5400000">
        <a:off x="3631532" y="245467"/>
        <a:ext cx="6387862" cy="1260608"/>
      </dsp:txXfrm>
    </dsp:sp>
    <dsp:sp modelId="{A0452EDF-6585-4FC4-B6B6-C07FF6F5D713}">
      <dsp:nvSpPr>
        <dsp:cNvPr id="0" name=""/>
        <dsp:cNvSpPr/>
      </dsp:nvSpPr>
      <dsp:spPr>
        <a:xfrm>
          <a:off x="0" y="2645"/>
          <a:ext cx="3631532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/>
            <a:t>Αξιακό περιεχόμενο</a:t>
          </a:r>
        </a:p>
      </dsp:txBody>
      <dsp:txXfrm>
        <a:off x="85245" y="87890"/>
        <a:ext cx="3461042" cy="1575760"/>
      </dsp:txXfrm>
    </dsp:sp>
    <dsp:sp modelId="{9DD27119-2573-4091-BD71-44D55A7F6128}">
      <dsp:nvSpPr>
        <dsp:cNvPr id="0" name=""/>
        <dsp:cNvSpPr/>
      </dsp:nvSpPr>
      <dsp:spPr>
        <a:xfrm rot="5400000">
          <a:off x="6161061" y="-518695"/>
          <a:ext cx="1397000" cy="64560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800" kern="1200" dirty="0"/>
            <a:t>οι μαθητές να αναγνωρίζουν τα βασικά «γένη» της λογοτεχνίας (ποίηση/ πεζογραφία/ θέατρο) και τα «πρωτογενή» </a:t>
          </a:r>
          <a:r>
            <a:rPr lang="el-GR" sz="1800" kern="1200" dirty="0" err="1"/>
            <a:t>κειμενικά</a:t>
          </a:r>
          <a:r>
            <a:rPr lang="el-GR" sz="1800" kern="1200" dirty="0"/>
            <a:t> είδη: ποιήματα – αφηγήματα – θεατρικά κείμενα, είτε παραδοσιακά είτε μοντέρνα</a:t>
          </a:r>
        </a:p>
      </dsp:txBody>
      <dsp:txXfrm rot="-5400000">
        <a:off x="3631532" y="2079030"/>
        <a:ext cx="6387862" cy="1260608"/>
      </dsp:txXfrm>
    </dsp:sp>
    <dsp:sp modelId="{C1D57B8C-9BD3-4F96-B72A-B4BBC97858A2}">
      <dsp:nvSpPr>
        <dsp:cNvPr id="0" name=""/>
        <dsp:cNvSpPr/>
      </dsp:nvSpPr>
      <dsp:spPr>
        <a:xfrm>
          <a:off x="0" y="1836208"/>
          <a:ext cx="3631532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/>
            <a:t>Λογοτεχνικός γραμματισμός</a:t>
          </a:r>
        </a:p>
      </dsp:txBody>
      <dsp:txXfrm>
        <a:off x="85245" y="1921453"/>
        <a:ext cx="3461042" cy="1575760"/>
      </dsp:txXfrm>
    </dsp:sp>
    <dsp:sp modelId="{8A6D11B1-C9A7-4992-A903-18D206898D50}">
      <dsp:nvSpPr>
        <dsp:cNvPr id="0" name=""/>
        <dsp:cNvSpPr/>
      </dsp:nvSpPr>
      <dsp:spPr>
        <a:xfrm rot="5400000">
          <a:off x="6161061" y="1314866"/>
          <a:ext cx="1397000" cy="64560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000" kern="1200" dirty="0"/>
            <a:t>σύγκριση κειμένων που αφηγούνται γεγονότα παλαιάς και σύγχρονης εποχής, για να κατανοήσουν τον «διάλογο» των κειμένων γύρω από το ίδιο θέμα και την εξέλιξη των θεμάτων μέχρι τη σύγχρονη εποχή.</a:t>
          </a:r>
        </a:p>
      </dsp:txBody>
      <dsp:txXfrm rot="-5400000">
        <a:off x="3631532" y="3912591"/>
        <a:ext cx="6387862" cy="1260608"/>
      </dsp:txXfrm>
    </dsp:sp>
    <dsp:sp modelId="{32F01E5A-D96E-46B7-9F01-1963B2218EE2}">
      <dsp:nvSpPr>
        <dsp:cNvPr id="0" name=""/>
        <dsp:cNvSpPr/>
      </dsp:nvSpPr>
      <dsp:spPr>
        <a:xfrm>
          <a:off x="0" y="3669771"/>
          <a:ext cx="3631532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400" kern="1200" dirty="0"/>
            <a:t>Μέθοδος διδασκαλίας-διδακτική</a:t>
          </a:r>
        </a:p>
      </dsp:txBody>
      <dsp:txXfrm>
        <a:off x="85245" y="3755016"/>
        <a:ext cx="3461042" cy="1575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A96E2-ED9E-421F-B2FC-12196AA3322E}">
      <dsp:nvSpPr>
        <dsp:cNvPr id="0" name=""/>
        <dsp:cNvSpPr/>
      </dsp:nvSpPr>
      <dsp:spPr>
        <a:xfrm>
          <a:off x="552195" y="2422"/>
          <a:ext cx="2155121" cy="2155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/>
            <a:t>Νεοελληνική Γλώσσα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/>
            <a:t>70%</a:t>
          </a:r>
        </a:p>
      </dsp:txBody>
      <dsp:txXfrm>
        <a:off x="867805" y="318032"/>
        <a:ext cx="1523901" cy="1523901"/>
      </dsp:txXfrm>
    </dsp:sp>
    <dsp:sp modelId="{5FCC9573-40C5-4FB4-A4C7-CBAA8C10761E}">
      <dsp:nvSpPr>
        <dsp:cNvPr id="0" name=""/>
        <dsp:cNvSpPr/>
      </dsp:nvSpPr>
      <dsp:spPr>
        <a:xfrm>
          <a:off x="1004771" y="2332539"/>
          <a:ext cx="1249970" cy="124997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/>
        </a:p>
      </dsp:txBody>
      <dsp:txXfrm>
        <a:off x="1170455" y="2810528"/>
        <a:ext cx="918602" cy="293992"/>
      </dsp:txXfrm>
    </dsp:sp>
    <dsp:sp modelId="{3A1FA4F5-3F77-4589-8EC6-B1C068CE3054}">
      <dsp:nvSpPr>
        <dsp:cNvPr id="0" name=""/>
        <dsp:cNvSpPr/>
      </dsp:nvSpPr>
      <dsp:spPr>
        <a:xfrm>
          <a:off x="552195" y="3757505"/>
          <a:ext cx="2155121" cy="2155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/>
            <a:t>Λογοτεχνία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200" b="1" kern="1200" dirty="0"/>
            <a:t>30%</a:t>
          </a:r>
        </a:p>
      </dsp:txBody>
      <dsp:txXfrm>
        <a:off x="867805" y="4073115"/>
        <a:ext cx="1523901" cy="1523901"/>
      </dsp:txXfrm>
    </dsp:sp>
    <dsp:sp modelId="{662DC3A3-B0A9-4453-85D5-303BCBA8F81F}">
      <dsp:nvSpPr>
        <dsp:cNvPr id="0" name=""/>
        <dsp:cNvSpPr/>
      </dsp:nvSpPr>
      <dsp:spPr>
        <a:xfrm>
          <a:off x="3036387" y="2556671"/>
          <a:ext cx="697630" cy="8017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800" kern="1200"/>
        </a:p>
      </dsp:txBody>
      <dsp:txXfrm>
        <a:off x="3036387" y="2717012"/>
        <a:ext cx="488341" cy="481023"/>
      </dsp:txXfrm>
    </dsp:sp>
    <dsp:sp modelId="{B72999A5-E041-46D4-AB77-4F6B12957795}">
      <dsp:nvSpPr>
        <dsp:cNvPr id="0" name=""/>
        <dsp:cNvSpPr/>
      </dsp:nvSpPr>
      <dsp:spPr>
        <a:xfrm>
          <a:off x="4023600" y="802403"/>
          <a:ext cx="4310242" cy="4310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500" b="1" kern="1200" dirty="0"/>
            <a:t>ΝΕΑ ΕΛΛΗΝΙΚΑ</a:t>
          </a:r>
        </a:p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500" b="1" kern="1200" dirty="0"/>
            <a:t>100%</a:t>
          </a:r>
        </a:p>
      </dsp:txBody>
      <dsp:txXfrm>
        <a:off x="4654820" y="1433623"/>
        <a:ext cx="3047802" cy="3047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t>18/10/2023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t>18/10/2023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sv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512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FE60497B-3B7A-5705-B251-6AA55B19B8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ΝΕΑ ΕΛΛΗΝΙΚΑ</a:t>
            </a:r>
            <a:br>
              <a:rPr lang="el-GR" dirty="0"/>
            </a:br>
            <a:r>
              <a:rPr lang="el-GR" dirty="0"/>
              <a:t>Α’ ΓΥΜΝΑΣΙΟΥ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2F925E6-3342-B5E4-A6DB-D97EF58644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ΔΙΔΑΣΚΟΥΣΕΣ</a:t>
            </a:r>
          </a:p>
          <a:p>
            <a:r>
              <a:rPr lang="el-GR" dirty="0"/>
              <a:t>ΧΡΥΣΤΑΛΛΑ ΚΙΤΑ</a:t>
            </a:r>
          </a:p>
          <a:p>
            <a:r>
              <a:rPr lang="el-GR" dirty="0"/>
              <a:t>ΜΑΡΙΑ ΧΡΙΣΤΟΔΟΥΛΟΥ</a:t>
            </a:r>
          </a:p>
        </p:txBody>
      </p: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840" y="1859340"/>
            <a:ext cx="96812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u="sng" dirty="0" smtClean="0"/>
              <a:t>Εξεταστικό Δοκίμιο</a:t>
            </a:r>
            <a:endParaRPr lang="el-GR" sz="2400" b="1" dirty="0"/>
          </a:p>
          <a:p>
            <a:endParaRPr lang="el-GR" sz="2400" b="1" dirty="0"/>
          </a:p>
          <a:p>
            <a:r>
              <a:rPr lang="el-GR" sz="2400" b="1" dirty="0"/>
              <a:t>Μέρος Α: Νεοελληνική Γλώσσα (70%)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/>
              <a:t>Αδίδακτα Κείμενα και ερωτήσεις κατανόησης, </a:t>
            </a:r>
            <a:r>
              <a:rPr lang="el-GR" sz="2400" b="1" dirty="0" err="1"/>
              <a:t>μορφοσυντακτικών</a:t>
            </a:r>
            <a:r>
              <a:rPr lang="el-GR" sz="2400" b="1" dirty="0"/>
              <a:t> φαινομένων και λεξιλογίου (30%)</a:t>
            </a:r>
          </a:p>
          <a:p>
            <a:endParaRPr lang="el-GR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 smtClean="0"/>
              <a:t>Παραγωγή </a:t>
            </a:r>
            <a:r>
              <a:rPr lang="el-GR" sz="2400" b="1" dirty="0"/>
              <a:t>γραπτού Επικοινωνιακού λόγου - έκθεση (40%)</a:t>
            </a:r>
          </a:p>
          <a:p>
            <a:endParaRPr lang="el-GR" sz="2400" b="1" dirty="0"/>
          </a:p>
          <a:p>
            <a:r>
              <a:rPr lang="el-GR" sz="2400" b="1" dirty="0"/>
              <a:t>Μέρος Β: Λογοτεχνία (30%)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060" y="923440"/>
            <a:ext cx="8724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Αξιολόγηση </a:t>
            </a:r>
            <a:r>
              <a:rPr lang="el-GR" sz="2000" b="1" dirty="0"/>
              <a:t>στο τέλος του έτους</a:t>
            </a:r>
            <a:r>
              <a:rPr lang="el-GR" sz="2000" b="1" dirty="0" smtClean="0"/>
              <a:t> </a:t>
            </a:r>
          </a:p>
          <a:p>
            <a:pPr algn="ctr"/>
            <a:r>
              <a:rPr lang="el-GR" sz="2000" b="1" dirty="0" smtClean="0"/>
              <a:t>Ενιαία </a:t>
            </a:r>
            <a:r>
              <a:rPr lang="el-GR" sz="2000" b="1" dirty="0"/>
              <a:t>γραπτή αξιολόγηση </a:t>
            </a:r>
            <a:r>
              <a:rPr lang="el-GR" sz="2000" b="1" dirty="0" smtClean="0"/>
              <a:t>με </a:t>
            </a:r>
            <a:r>
              <a:rPr lang="el-GR" sz="2000" b="1" dirty="0"/>
              <a:t>βαρύτητα 30% </a:t>
            </a:r>
            <a:r>
              <a:rPr lang="el-GR" sz="2000" b="1" dirty="0" smtClean="0"/>
              <a:t>στον </a:t>
            </a:r>
            <a:r>
              <a:rPr lang="el-GR" sz="2000" b="1" dirty="0"/>
              <a:t>βαθμό του </a:t>
            </a:r>
            <a:r>
              <a:rPr lang="el-GR" sz="2000" b="1" dirty="0" smtClean="0"/>
              <a:t>έτους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37040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wo boys overlooking the side of a bridge.">
            <a:extLst>
              <a:ext uri="{FF2B5EF4-FFF2-40B4-BE49-F238E27FC236}">
                <a16:creationId xmlns:a16="http://schemas.microsoft.com/office/drawing/2014/main" id="{B4DB50D3-94C9-4471-8076-F037B6C11D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89"/>
                    </a14:imgEffect>
                    <a14:imgEffect>
                      <a14:saturation sat="394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  <a:ln>
            <a:solidFill>
              <a:schemeClr val="accent1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440477"/>
            <a:ext cx="7181744" cy="641881"/>
          </a:xfrm>
        </p:spPr>
        <p:txBody>
          <a:bodyPr/>
          <a:lstStyle/>
          <a:p>
            <a:r>
              <a:rPr lang="el-GR" sz="3600" dirty="0">
                <a:solidFill>
                  <a:schemeClr val="tx1"/>
                </a:solidFill>
              </a:rPr>
              <a:t>Στην τάξη τα παιδιά θα πρέπει: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0" name="Content Placeholder 79" descr="Open Book">
            <a:extLst>
              <a:ext uri="{FF2B5EF4-FFF2-40B4-BE49-F238E27FC236}">
                <a16:creationId xmlns:a16="http://schemas.microsoft.com/office/drawing/2014/main" id="{C997398D-3BA0-47F4-93CE-55576CE45E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47700" y="1637930"/>
            <a:ext cx="548640" cy="548640"/>
          </a:xfrm>
        </p:spPr>
      </p:pic>
      <p:sp>
        <p:nvSpPr>
          <p:cNvPr id="31" name="Text Placeholder 30" descr="Slide content">
            <a:extLst>
              <a:ext uri="{FF2B5EF4-FFF2-40B4-BE49-F238E27FC236}">
                <a16:creationId xmlns:a16="http://schemas.microsoft.com/office/drawing/2014/main" id="{A7DE1A1C-1BA0-439B-99B1-C80C5806DE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099" y="1288594"/>
            <a:ext cx="8982055" cy="1250496"/>
          </a:xfrm>
        </p:spPr>
        <p:txBody>
          <a:bodyPr/>
          <a:lstStyle/>
          <a:p>
            <a:pPr lvl="0"/>
            <a:r>
              <a:rPr lang="el-GR" sz="2400" b="1" dirty="0">
                <a:solidFill>
                  <a:schemeClr val="tx1"/>
                </a:solidFill>
              </a:rPr>
              <a:t>Να είναι προσεχτικά</a:t>
            </a:r>
          </a:p>
          <a:p>
            <a:r>
              <a:rPr lang="el-GR" sz="2400" b="1" dirty="0">
                <a:solidFill>
                  <a:schemeClr val="tx1"/>
                </a:solidFill>
              </a:rPr>
              <a:t>Να συμμετέχουν με τις απαντήσεις και τις απορίες τους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l-GR" sz="2400" b="1" dirty="0">
                <a:solidFill>
                  <a:schemeClr val="tx1"/>
                </a:solidFill>
              </a:rPr>
              <a:t>Να σημειώνουν στα τετράδια ή στα φύλλα εργασίας τους</a:t>
            </a:r>
          </a:p>
          <a:p>
            <a:pPr lvl="0"/>
            <a:endParaRPr lang="en-US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Slide Number Placeholder 5" descr="Slide number">
            <a:extLst>
              <a:ext uri="{FF2B5EF4-FFF2-40B4-BE49-F238E27FC236}">
                <a16:creationId xmlns:a16="http://schemas.microsoft.com/office/drawing/2014/main" id="{0FD571BD-7BCF-4777-BAD5-51B3EB30BBF7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itle 3" descr="title">
            <a:extLst>
              <a:ext uri="{FF2B5EF4-FFF2-40B4-BE49-F238E27FC236}">
                <a16:creationId xmlns:a16="http://schemas.microsoft.com/office/drawing/2014/main" id="{5D63E09E-2673-2D10-0D03-BB69F1F27F50}"/>
              </a:ext>
            </a:extLst>
          </p:cNvPr>
          <p:cNvSpPr txBox="1">
            <a:spLocks/>
          </p:cNvSpPr>
          <p:nvPr/>
        </p:nvSpPr>
        <p:spPr>
          <a:xfrm>
            <a:off x="626845" y="2767987"/>
            <a:ext cx="9929580" cy="1065425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l-GR" sz="3600" dirty="0">
                <a:solidFill>
                  <a:schemeClr val="tx1"/>
                </a:solidFill>
              </a:rPr>
              <a:t>Προϋποθέσεις για αποδοτικότερο διάβασμα στο σπίτι: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 Placeholder 30" descr="Slide content">
            <a:extLst>
              <a:ext uri="{FF2B5EF4-FFF2-40B4-BE49-F238E27FC236}">
                <a16:creationId xmlns:a16="http://schemas.microsoft.com/office/drawing/2014/main" id="{DE639DF9-22BF-82FF-15AA-D391F7C9584C}"/>
              </a:ext>
            </a:extLst>
          </p:cNvPr>
          <p:cNvSpPr txBox="1">
            <a:spLocks/>
          </p:cNvSpPr>
          <p:nvPr/>
        </p:nvSpPr>
        <p:spPr>
          <a:xfrm>
            <a:off x="1555966" y="3812146"/>
            <a:ext cx="8982055" cy="2406226"/>
          </a:xfrm>
          <a:prstGeom prst="rect">
            <a:avLst/>
          </a:prstGeom>
        </p:spPr>
        <p:txBody>
          <a:bodyPr vert="horz" wrap="square" lIns="0" tIns="45720" rIns="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l-GR" sz="2400" b="1" dirty="0">
                <a:solidFill>
                  <a:schemeClr val="tx1"/>
                </a:solidFill>
              </a:rPr>
              <a:t>Θέληση για μάθηση</a:t>
            </a:r>
            <a:endParaRPr lang="en-US" sz="2400" b="1" dirty="0">
              <a:solidFill>
                <a:schemeClr val="tx1"/>
              </a:solidFill>
            </a:endParaRPr>
          </a:p>
          <a:p>
            <a:pPr lvl="0"/>
            <a:r>
              <a:rPr lang="el-GR" sz="2400" b="1" dirty="0">
                <a:solidFill>
                  <a:schemeClr val="tx1"/>
                </a:solidFill>
              </a:rPr>
              <a:t>Ψυχική συναισθηματική ηρεμία</a:t>
            </a:r>
            <a:endParaRPr lang="en-US" sz="2400" b="1" dirty="0">
              <a:solidFill>
                <a:schemeClr val="tx1"/>
              </a:solidFill>
            </a:endParaRPr>
          </a:p>
          <a:p>
            <a:pPr lvl="0"/>
            <a:r>
              <a:rPr lang="el-GR" sz="2400" b="1" dirty="0">
                <a:solidFill>
                  <a:schemeClr val="tx1"/>
                </a:solidFill>
              </a:rPr>
              <a:t>Ενδιαφέρον για το μάθημα και όχι μόνο για τον βαθμό</a:t>
            </a:r>
            <a:endParaRPr lang="en-US" sz="2400" b="1" dirty="0">
              <a:solidFill>
                <a:schemeClr val="tx1"/>
              </a:solidFill>
            </a:endParaRPr>
          </a:p>
          <a:p>
            <a:r>
              <a:rPr lang="el-GR" sz="2400" b="1" dirty="0">
                <a:solidFill>
                  <a:schemeClr val="tx1"/>
                </a:solidFill>
              </a:rPr>
              <a:t>Συγκέντρωση και μεθοδικότητα στο διάβασμα</a:t>
            </a:r>
            <a:endParaRPr lang="en-US" sz="2400" b="1" dirty="0">
              <a:solidFill>
                <a:schemeClr val="tx1"/>
              </a:solidFill>
            </a:endParaRPr>
          </a:p>
          <a:p>
            <a:pPr lvl="0"/>
            <a:r>
              <a:rPr lang="el-GR" sz="2400" b="1" dirty="0">
                <a:solidFill>
                  <a:schemeClr val="tx1"/>
                </a:solidFill>
              </a:rPr>
              <a:t>Συστηματική μελέτη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654673"/>
          </a:xfrm>
        </p:spPr>
        <p:txBody>
          <a:bodyPr/>
          <a:lstStyle/>
          <a:p>
            <a:r>
              <a:rPr lang="el-GR" sz="3200" dirty="0"/>
              <a:t>Πώς πρέπει να γίνεται η μελέτη στο σπίτι;</a:t>
            </a:r>
            <a:endParaRPr lang="en-US" sz="3200" dirty="0"/>
          </a:p>
        </p:txBody>
      </p:sp>
      <p:pic>
        <p:nvPicPr>
          <p:cNvPr id="27" name="Content Placeholder 79" descr="Open Book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8BFD3-4358-E802-B8D3-D14625DAA5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382743"/>
            <a:ext cx="9886950" cy="4917818"/>
          </a:xfrm>
        </p:spPr>
        <p:txBody>
          <a:bodyPr/>
          <a:lstStyle/>
          <a:p>
            <a:pPr algn="just"/>
            <a:r>
              <a:rPr lang="el-GR" sz="2500" b="1" dirty="0"/>
              <a:t>Προσεκτική ανάγνωση των οδηγιών, ώστε να κατανοούνται τα ζητούμενα</a:t>
            </a:r>
          </a:p>
          <a:p>
            <a:pPr algn="just"/>
            <a:r>
              <a:rPr lang="el-GR" sz="2500" b="1" dirty="0"/>
              <a:t>Ανάκληση των κύριων σημείων που επισημάνθηκαν στην τάξη και μελέτη των σημειώσεων στο τετράδιο ή στο φύλλο εργασίας</a:t>
            </a:r>
            <a:endParaRPr lang="en-US" sz="2500" b="1" dirty="0"/>
          </a:p>
          <a:p>
            <a:pPr algn="just"/>
            <a:r>
              <a:rPr lang="el-GR" sz="2500" b="1" dirty="0"/>
              <a:t>Απάντηση με σαφήνεια στην κατ’ οίκον εργασία με βοήθεια των στοιχείων που συγκέντρωσε ο μαθητής </a:t>
            </a:r>
          </a:p>
          <a:p>
            <a:pPr algn="just"/>
            <a:r>
              <a:rPr lang="el-GR" sz="2500" b="1" dirty="0"/>
              <a:t>Οι απαντήσεις να δίνονται σε συνεχόμενο λόγο και με ανάπτυξη υπό μορφή παραγράφου, όχι υπό τύπον σημειώσεων (με δικά τους λόγια)</a:t>
            </a:r>
          </a:p>
          <a:p>
            <a:pPr lvl="0" algn="just"/>
            <a:r>
              <a:rPr lang="el-GR" sz="2500" b="1" dirty="0"/>
              <a:t>Αν έχει απορίες, να τις σημειώσει και να ζητήσει διευκρινίσεις στο επόμενο μάθημα</a:t>
            </a:r>
            <a:endParaRPr lang="en-US" sz="2500" b="1" dirty="0"/>
          </a:p>
          <a:p>
            <a:pPr lvl="0" algn="just"/>
            <a:r>
              <a:rPr lang="el-GR" sz="2500" b="1" dirty="0"/>
              <a:t>Οι γονείς πρέπει να ελέγχουν καθημερινά αν το παιδί έχει μελετήσει και να είναι σίγουροι ότι έχει τα σωστά βιβλία που θα χρειαστεί στην τσάντα του.</a:t>
            </a:r>
            <a:endParaRPr lang="en-US" sz="2500" b="1" dirty="0"/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0647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open book with audience watching play in background">
            <a:extLst>
              <a:ext uri="{FF2B5EF4-FFF2-40B4-BE49-F238E27FC236}">
                <a16:creationId xmlns:a16="http://schemas.microsoft.com/office/drawing/2014/main" id="{F3CDF219-49E5-41A1-BBF1-50A401635A2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85"/>
                    </a14:imgEffect>
                    <a14:imgEffect>
                      <a14:saturation sat="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icture Placeholder 12" descr="arial view of spiral staircase">
            <a:extLst>
              <a:ext uri="{FF2B5EF4-FFF2-40B4-BE49-F238E27FC236}">
                <a16:creationId xmlns:a16="http://schemas.microsoft.com/office/drawing/2014/main" id="{FEB910A3-4C94-4A0C-AC72-88985A7BA96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E4A96D9-2D70-4D9E-B61C-9B23F3FD5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5" descr="slide number">
            <a:extLst>
              <a:ext uri="{FF2B5EF4-FFF2-40B4-BE49-F238E27FC236}">
                <a16:creationId xmlns:a16="http://schemas.microsoft.com/office/drawing/2014/main" id="{D65CFEB2-BC19-4647-937B-40854EE88A8C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61DAA84-B5D5-07EF-1EDD-7ABA0CEB8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508910"/>
            <a:ext cx="5005614" cy="895758"/>
          </a:xfrm>
        </p:spPr>
        <p:txBody>
          <a:bodyPr/>
          <a:lstStyle/>
          <a:p>
            <a:r>
              <a:rPr lang="el-GR" sz="2800" dirty="0"/>
              <a:t>Πώς θα πετύχουν τα παιδιά στο Μάθημα των Νέων Ελληνικών;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C637A4-19BE-EE0D-B839-15382F86F6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1673949"/>
            <a:ext cx="5678714" cy="4515395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b="1" dirty="0"/>
              <a:t>Χρειάζεται σωστός και έγκαιρος προγραμματισμός: η προετοιμασία για το διαγώνισμα αρχίζει τουλάχιστον μία εβδομάδα πριν, με βάση πάντα την ύλη που τους δόθηκε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b="1" dirty="0"/>
              <a:t>Βεβαιώνονται έγκαιρα ότι έχουν όλο το βοηθητικό υλικό που χρειάζονται για τη μελέτη τους (φύλλα εργασία, σημειώσεις, ασκήσεις κτλ.)</a:t>
            </a:r>
            <a:endParaRPr lang="en-GB" sz="22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b="1" dirty="0"/>
              <a:t>Διαβάζουν καλά τις σημειώσεις στα βιβλία και στα τετράδιά τους και βεβαιώνονται ότι είναι σε θέση να λύνουν παρόμοιες ασκήσεις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200" b="1" dirty="0"/>
              <a:t>Οργανώνουν τον χρόνο μελέτης και φροντίζουν να τους μένει χρόνος για επανάληψη</a:t>
            </a:r>
          </a:p>
        </p:txBody>
      </p:sp>
    </p:spTree>
    <p:extLst>
      <p:ext uri="{BB962C8B-B14F-4D97-AF65-F5344CB8AC3E}">
        <p14:creationId xmlns:p14="http://schemas.microsoft.com/office/powerpoint/2010/main" val="30773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close up of clock">
            <a:extLst>
              <a:ext uri="{FF2B5EF4-FFF2-40B4-BE49-F238E27FC236}">
                <a16:creationId xmlns:a16="http://schemas.microsoft.com/office/drawing/2014/main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886" y="0"/>
            <a:ext cx="5261113" cy="6858000"/>
          </a:xfrm>
        </p:spPr>
      </p:pic>
      <p:pic>
        <p:nvPicPr>
          <p:cNvPr id="5" name="Picture Placeholder 4" descr="girl with headphones, backpack, and stack of binders/books">
            <a:extLst>
              <a:ext uri="{FF2B5EF4-FFF2-40B4-BE49-F238E27FC236}">
                <a16:creationId xmlns:a16="http://schemas.microsoft.com/office/drawing/2014/main" id="{68B6FFC1-6A21-4DAC-82BC-F2966925C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1275907"/>
            <a:ext cx="7833208" cy="5079853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F29E0E-A734-BD5B-D5BA-4E6E0997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46" y="1721032"/>
            <a:ext cx="7301718" cy="731520"/>
          </a:xfrm>
        </p:spPr>
        <p:txBody>
          <a:bodyPr/>
          <a:lstStyle/>
          <a:p>
            <a:r>
              <a:rPr lang="el-GR" sz="3200" dirty="0">
                <a:solidFill>
                  <a:schemeClr val="bg1"/>
                </a:solidFill>
              </a:rPr>
              <a:t>Πώς βοηθώ εγώ το παιδί μου ως γονέας;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7CF7E8-B886-5A85-74C3-9D9600D459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866" y="2452552"/>
            <a:ext cx="6891273" cy="3508955"/>
          </a:xfrm>
        </p:spPr>
        <p:txBody>
          <a:bodyPr/>
          <a:lstStyle/>
          <a:p>
            <a:pPr marL="342900" indent="-342900" algn="just">
              <a:buFont typeface="+mj-lt"/>
              <a:buAutoNum type="arabicPeriod"/>
            </a:pPr>
            <a:r>
              <a:rPr lang="el-GR" sz="2300" b="1" dirty="0">
                <a:solidFill>
                  <a:schemeClr val="bg1">
                    <a:lumMod val="95000"/>
                  </a:schemeClr>
                </a:solidFill>
              </a:rPr>
              <a:t>Ενθαρρύνετε το παιδί με θετικά σχόλια.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sz="2300" b="1" dirty="0">
                <a:solidFill>
                  <a:schemeClr val="bg1">
                    <a:lumMod val="95000"/>
                  </a:schemeClr>
                </a:solidFill>
              </a:rPr>
              <a:t>Δώστε κίνητρα στο παιδί, κυρίως εσωτερικά παρά υλικά.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sz="2300" b="1" dirty="0">
                <a:solidFill>
                  <a:schemeClr val="bg1">
                    <a:lumMod val="95000"/>
                  </a:schemeClr>
                </a:solidFill>
              </a:rPr>
              <a:t>Επιμένετε ώστε το παιδί να ολοκληρώνει τις εργασίες του. Εξηγήστε του τι πρέπει να κάνει και αφήστε το να δουλέψει μόνο του.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sz="2300" b="1" dirty="0">
                <a:solidFill>
                  <a:schemeClr val="bg1">
                    <a:lumMod val="95000"/>
                  </a:schemeClr>
                </a:solidFill>
              </a:rPr>
              <a:t>Μειώστε τις εστίες άγχους, αποφεύγοντας τις συγκρίσεις, την ανταγωνιστικότητα και την υπερβολική έμφαση στην απόκτηση υψηλών βαθμών.</a:t>
            </a:r>
          </a:p>
          <a:p>
            <a:pPr marL="342900" indent="-342900">
              <a:buFont typeface="+mj-lt"/>
              <a:buAutoNum type="arabicPeriod"/>
            </a:pPr>
            <a:endParaRPr lang="el-GR" sz="2200" dirty="0">
              <a:solidFill>
                <a:schemeClr val="bg1">
                  <a:lumMod val="95000"/>
                </a:schemeClr>
              </a:solidFill>
            </a:endParaRPr>
          </a:p>
          <a:p>
            <a:endParaRPr lang="el-GR" sz="2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1664CF3-C0D1-4769-8E59-8694AF079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2" name="Title 41" descr="title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2409" y="2142270"/>
            <a:ext cx="3852833" cy="1414419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Ευχαριστούμε!</a:t>
            </a:r>
            <a:endParaRPr lang="en-US" b="0" dirty="0">
              <a:solidFill>
                <a:schemeClr val="tx1"/>
              </a:solidFill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F17C705-3351-4B11-BD28-D0CACC12D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0" name="Text Placeholder 79" descr="name of user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695A66A-1D9E-4D4E-9067-DC97380D3F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Placeholder 85" descr="user phone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29648F7-20E3-4312-823A-D8265A94AF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 Placeholder 86" descr="user email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F841485-6093-48AB-9892-0FB58675C7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Placeholder 87" descr="user website">
            <a:extLst>
              <a:ext uri="{FF2B5EF4-FFF2-40B4-BE49-F238E27FC236}">
                <a16:creationId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room of red chairs in front of a window">
            <a:extLst>
              <a:ext uri="{FF2B5EF4-FFF2-40B4-BE49-F238E27FC236}">
                <a16:creationId xmlns:a16="http://schemas.microsoft.com/office/drawing/2014/main" id="{E983D85E-34D8-430D-875F-7EBB69A6B73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AA07B6F-FE89-81C9-773A-ACDEB7950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89809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C4C09605-63B3-1BE1-9EF6-6969585EE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2168" y="2772396"/>
            <a:ext cx="3275664" cy="1313205"/>
          </a:xfrm>
        </p:spPr>
        <p:txBody>
          <a:bodyPr/>
          <a:lstStyle/>
          <a:p>
            <a:r>
              <a:rPr lang="el-GR" dirty="0"/>
              <a:t>Ωρολόγιο Πρόγραμμα</a:t>
            </a:r>
          </a:p>
        </p:txBody>
      </p:sp>
    </p:spTree>
    <p:extLst>
      <p:ext uri="{BB962C8B-B14F-4D97-AF65-F5344CB8AC3E}">
        <p14:creationId xmlns:p14="http://schemas.microsoft.com/office/powerpoint/2010/main" val="28123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4EC7C2AE-BB1A-97A1-7BC5-3A55D58E5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267" y="607325"/>
            <a:ext cx="8190026" cy="883839"/>
          </a:xfrm>
        </p:spPr>
        <p:txBody>
          <a:bodyPr/>
          <a:lstStyle/>
          <a:p>
            <a:r>
              <a:rPr lang="el-GR" dirty="0"/>
              <a:t>Σχολικά εγχειρίδια Α΄ Γυμνασίου</a:t>
            </a:r>
          </a:p>
        </p:txBody>
      </p:sp>
      <p:pic>
        <p:nvPicPr>
          <p:cNvPr id="1026" name="Picture 2" descr="Για το σχολικό βιβλίο γλώσσας στην Α΄ Γυμνάσιου - Δρόμος της Αριστεράς">
            <a:extLst>
              <a:ext uri="{FF2B5EF4-FFF2-40B4-BE49-F238E27FC236}">
                <a16:creationId xmlns:a16="http://schemas.microsoft.com/office/drawing/2014/main" id="{BA5FB6C2-24EF-58B7-0C48-9991C7553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27" y="1677421"/>
            <a:ext cx="3905250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DF) Ο λόγος ανάγκη της Ψυχής. Κείμενα λογοτεχνίας Α΄ Γυμνασίου. Συντακτική  ομάδα: Αφροδίτη Αθανασοπούλου (συντονίστρια), Βασιλική Σελιώτη, Αλέξανδρος  Μπαζούκης, Παντελής Βουτουρής (γενική εποπτεία) | Pantelis Voutouris -  Academia.edu">
            <a:extLst>
              <a:ext uri="{FF2B5EF4-FFF2-40B4-BE49-F238E27FC236}">
                <a16:creationId xmlns:a16="http://schemas.microsoft.com/office/drawing/2014/main" id="{F962012C-DC7A-ED84-4F66-60B3ECC26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070" y="1615889"/>
            <a:ext cx="3570446" cy="505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 up of pages in a book">
            <a:extLst>
              <a:ext uri="{FF2B5EF4-FFF2-40B4-BE49-F238E27FC236}">
                <a16:creationId xmlns:a16="http://schemas.microsoft.com/office/drawing/2014/main" id="{18718FBA-CF32-41C2-9D07-1F0F7F19F7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F2943FD-2CEE-3238-51D2-9E30371D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739811"/>
            <a:ext cx="6592824" cy="2509275"/>
          </a:xfrm>
        </p:spPr>
        <p:txBody>
          <a:bodyPr/>
          <a:lstStyle/>
          <a:p>
            <a:r>
              <a:rPr lang="el-GR" dirty="0"/>
              <a:t>Τι είναι η Νεοελληνική Γλώσσα;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5B6D84-95E5-36BE-7AA8-5999BC808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3653129"/>
            <a:ext cx="7254382" cy="257755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3200" dirty="0"/>
              <a:t>Η γλώσσα με την οποία επικοινωνούμε (προφορικά και γραπτά)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3200" dirty="0"/>
              <a:t>Η γλώσσα την οποία κατανοούμε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sz="3200" dirty="0"/>
              <a:t>Η γλώσσα που πρέπει να κατακτήσουμε</a:t>
            </a:r>
          </a:p>
        </p:txBody>
      </p:sp>
    </p:spTree>
    <p:extLst>
      <p:ext uri="{BB962C8B-B14F-4D97-AF65-F5344CB8AC3E}">
        <p14:creationId xmlns:p14="http://schemas.microsoft.com/office/powerpoint/2010/main" val="10778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books on a shelf">
            <a:extLst>
              <a:ext uri="{FF2B5EF4-FFF2-40B4-BE49-F238E27FC236}">
                <a16:creationId xmlns:a16="http://schemas.microsoft.com/office/drawing/2014/main" id="{0BCD2159-BE65-43D5-9E0A-9EB4B1B2F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8C94A8D-A234-408C-8281-33CCC01BE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0"/>
            <a:ext cx="4750604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E2C1347-2CC7-57DA-DEC1-F33936DA9D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0850794"/>
              </p:ext>
            </p:extLst>
          </p:nvPr>
        </p:nvGraphicFramePr>
        <p:xfrm>
          <a:off x="1024270" y="164804"/>
          <a:ext cx="10143460" cy="652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15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5" y="451109"/>
            <a:ext cx="9073722" cy="830997"/>
          </a:xfrm>
        </p:spPr>
        <p:txBody>
          <a:bodyPr/>
          <a:lstStyle/>
          <a:p>
            <a:r>
              <a:rPr lang="el-GR" sz="4000" dirty="0"/>
              <a:t>Αναμενόμενα μαθησιακά αποτελέσματα</a:t>
            </a:r>
            <a:endParaRPr lang="en-US" sz="4000" dirty="0"/>
          </a:p>
        </p:txBody>
      </p: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50725" y="1252558"/>
            <a:ext cx="548640" cy="548640"/>
          </a:xfrm>
        </p:spPr>
      </p:pic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33574" y="1282106"/>
            <a:ext cx="548640" cy="548640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0E270-0CCA-2CFC-4EF9-EF58D3D9AE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767" y="1837280"/>
            <a:ext cx="4120556" cy="448239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/>
              <a:t>να κατανοούν το περιεχόμενο προφορικού/γραπτού κειμένου (το τι «λέει») και τον τρόπο με τον οποίον το κείμενο βοηθά στην </a:t>
            </a:r>
            <a:r>
              <a:rPr lang="el-GR" sz="2400" b="1" dirty="0"/>
              <a:t>επικοινωνία</a:t>
            </a:r>
            <a:r>
              <a:rPr lang="el-GR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/>
              <a:t>να κατανοούν τη μορφή του προφορικού/γραπτού κειμένου (το πώς το «λέει»)  μέσα από την οργάνωση του λόγου (προτάσεις, παράγραφοι, λέξεις)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027262-E5C3-5689-CCEF-2F1DF8ECAE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37970" y="1897061"/>
            <a:ext cx="3539848" cy="405474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/>
              <a:t>να παράγουν προφορικό ή γραπτό κείμενο με τρόπο που να επιτυγχάνει την </a:t>
            </a:r>
            <a:r>
              <a:rPr lang="el-GR" sz="2400" b="1" dirty="0"/>
              <a:t>επικοινωνία</a:t>
            </a:r>
            <a:r>
              <a:rPr lang="el-GR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400" dirty="0"/>
              <a:t>να οργανώνουν τον προφορικό/γραπτό τους λόγο σε επίπεδο κειμένου, παραγράφου, πρότασης, λέξης.</a:t>
            </a: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Open book">
            <a:extLst>
              <a:ext uri="{FF2B5EF4-FFF2-40B4-BE49-F238E27FC236}">
                <a16:creationId xmlns:a16="http://schemas.microsoft.com/office/drawing/2014/main" id="{A799F565-1DAB-4AD3-BCE4-5DAC8012F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C2DDD60-EB1C-44D8-84E1-D86EB3558F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2192000" cy="6863626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Slide Number Placeholder 5" descr="Slide Number">
            <a:extLst>
              <a:ext uri="{FF2B5EF4-FFF2-40B4-BE49-F238E27FC236}">
                <a16:creationId xmlns:a16="http://schemas.microsoft.com/office/drawing/2014/main" id="{DB02A950-05E3-4691-9BC9-47B314EEA715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C7D1FB-E593-1ABA-C139-A308F3FE0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341" y="294262"/>
            <a:ext cx="3078843" cy="653456"/>
          </a:xfrm>
        </p:spPr>
        <p:txBody>
          <a:bodyPr/>
          <a:lstStyle/>
          <a:p>
            <a:pPr algn="ctr"/>
            <a:r>
              <a:rPr lang="el-GR" sz="4000" dirty="0"/>
              <a:t>Λογοτεχνία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235D08A-8303-1F03-8A90-F2A471EBA3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477466"/>
              </p:ext>
            </p:extLst>
          </p:nvPr>
        </p:nvGraphicFramePr>
        <p:xfrm>
          <a:off x="715495" y="853885"/>
          <a:ext cx="100875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10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595847" y="-25135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B9E534D4-E986-3BC5-E845-8CADD61B06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757654"/>
              </p:ext>
            </p:extLst>
          </p:nvPr>
        </p:nvGraphicFramePr>
        <p:xfrm>
          <a:off x="541708" y="357503"/>
          <a:ext cx="8862828" cy="5915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5840" y="1859340"/>
            <a:ext cx="4754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/>
              <a:t>ΓΡΑΠΤΗ 40%</a:t>
            </a:r>
          </a:p>
          <a:p>
            <a:endParaRPr lang="el-GR" sz="2000" b="1" dirty="0"/>
          </a:p>
          <a:p>
            <a:r>
              <a:rPr lang="el-GR" sz="2000" b="1" u="sng" dirty="0"/>
              <a:t>Εξεταστικό Δοκίμιο (δύο ξεχωριστές μέρες)</a:t>
            </a:r>
            <a:r>
              <a:rPr lang="el-GR" sz="2000" b="1" dirty="0"/>
              <a:t>:</a:t>
            </a:r>
          </a:p>
          <a:p>
            <a:endParaRPr lang="el-GR" sz="2000" b="1" dirty="0"/>
          </a:p>
          <a:p>
            <a:r>
              <a:rPr lang="el-GR" sz="2000" b="1" dirty="0"/>
              <a:t>Μέρος Α: Νεοελληνική Γλώσσα (70%)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/>
              <a:t>Αδίδακτα Κείμενα και ερωτήσεις κατανόησης, </a:t>
            </a:r>
            <a:r>
              <a:rPr lang="el-GR" sz="2000" b="1" dirty="0" err="1"/>
              <a:t>μορφοσυντακτικών</a:t>
            </a:r>
            <a:r>
              <a:rPr lang="el-GR" sz="2000" b="1" dirty="0"/>
              <a:t> φαινομένων και λεξιλογίου (30%)</a:t>
            </a:r>
          </a:p>
          <a:p>
            <a:endParaRPr lang="el-GR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 smtClean="0"/>
              <a:t>Παραγωγή </a:t>
            </a:r>
            <a:r>
              <a:rPr lang="el-GR" sz="2000" b="1" dirty="0"/>
              <a:t>γραπτού Επικοινωνιακού λόγου - έκθεση (40%)</a:t>
            </a:r>
          </a:p>
          <a:p>
            <a:endParaRPr lang="el-GR" sz="2000" b="1" dirty="0"/>
          </a:p>
          <a:p>
            <a:r>
              <a:rPr lang="el-GR" sz="2000" b="1" dirty="0"/>
              <a:t>Μέρος Β: Λογοτεχνία (30%)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49390" y="1859340"/>
            <a:ext cx="45180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ΠΡΟΦΟΡΙΚΗ / ΣΥΝΤΡΕΧΟΥΣΑ 60%</a:t>
            </a:r>
          </a:p>
          <a:p>
            <a:pPr algn="ctr"/>
            <a:r>
              <a:rPr lang="el-GR" sz="2000" b="1" dirty="0"/>
              <a:t>(από τον/τη διδάσκοντα/</a:t>
            </a:r>
            <a:r>
              <a:rPr lang="el-GR" sz="2000" b="1" dirty="0" err="1"/>
              <a:t>ουσα</a:t>
            </a:r>
            <a:r>
              <a:rPr lang="el-GR" sz="2000" b="1" dirty="0" smtClean="0"/>
              <a:t>)</a:t>
            </a:r>
            <a:endParaRPr lang="en-US" sz="2000" b="1" dirty="0" smtClean="0"/>
          </a:p>
          <a:p>
            <a:pPr algn="ctr"/>
            <a:endParaRPr lang="el-GR" sz="2000" b="1" dirty="0"/>
          </a:p>
          <a:p>
            <a:pPr marL="400050" indent="-400050">
              <a:buFont typeface="+mj-lt"/>
              <a:buAutoNum type="romanLcPeriod"/>
            </a:pPr>
            <a:r>
              <a:rPr lang="el-GR" sz="2000" b="1" dirty="0"/>
              <a:t>Συμμετοχή</a:t>
            </a:r>
            <a:r>
              <a:rPr lang="el-GR" sz="2000" dirty="0"/>
              <a:t> μαθητή/</a:t>
            </a:r>
            <a:r>
              <a:rPr lang="el-GR" sz="2000" dirty="0" err="1"/>
              <a:t>τριας</a:t>
            </a:r>
            <a:r>
              <a:rPr lang="el-GR" sz="2000" dirty="0"/>
              <a:t> στην τάξη</a:t>
            </a:r>
          </a:p>
          <a:p>
            <a:pPr marL="400050" indent="-400050">
              <a:buFont typeface="Arial" panose="020B0604020202020204" pitchFamily="34" charset="0"/>
              <a:buAutoNum type="romanLcPeriod"/>
            </a:pPr>
            <a:r>
              <a:rPr lang="el-GR" sz="2000" b="1" dirty="0"/>
              <a:t>Κατ’ </a:t>
            </a:r>
            <a:r>
              <a:rPr lang="el-GR" sz="2000" b="1" dirty="0" err="1"/>
              <a:t>οίκον</a:t>
            </a:r>
            <a:r>
              <a:rPr lang="el-GR" sz="2000" b="1" dirty="0"/>
              <a:t> εργασία</a:t>
            </a:r>
          </a:p>
          <a:p>
            <a:pPr marL="400050" indent="-400050">
              <a:buFont typeface="Arial" panose="020B0604020202020204" pitchFamily="34" charset="0"/>
              <a:buAutoNum type="romanLcPeriod"/>
            </a:pPr>
            <a:r>
              <a:rPr lang="el-GR" sz="2000" dirty="0"/>
              <a:t>Γραπτές προειδοποιημένες ασκήσεις στην τάξη π.χ. </a:t>
            </a:r>
            <a:r>
              <a:rPr lang="el-GR" sz="2000" b="1" dirty="0"/>
              <a:t>Προειδοποιημένο Διαγώνισμα</a:t>
            </a:r>
          </a:p>
          <a:p>
            <a:pPr marL="400050" indent="-400050">
              <a:buFont typeface="Arial" panose="020B0604020202020204" pitchFamily="34" charset="0"/>
              <a:buAutoNum type="romanLcPeriod"/>
            </a:pPr>
            <a:r>
              <a:rPr lang="el-GR" sz="2000" dirty="0"/>
              <a:t>Παραγωγή </a:t>
            </a:r>
            <a:r>
              <a:rPr lang="el-GR" sz="2000" b="1" dirty="0"/>
              <a:t>γραπτού λόγου</a:t>
            </a:r>
            <a:r>
              <a:rPr lang="el-GR" sz="2000" dirty="0"/>
              <a:t> μέσα από δραστηριότητες, μικρές εργασίες, διαθεματικές εργασίες, </a:t>
            </a:r>
            <a:r>
              <a:rPr lang="el-GR" sz="2000" dirty="0" err="1"/>
              <a:t>project</a:t>
            </a:r>
            <a:endParaRPr lang="el-GR" sz="2000" dirty="0"/>
          </a:p>
          <a:p>
            <a:pPr marL="400050" indent="-400050">
              <a:buFont typeface="Arial" panose="020B0604020202020204" pitchFamily="34" charset="0"/>
              <a:buAutoNum type="romanLcPeriod"/>
            </a:pPr>
            <a:r>
              <a:rPr lang="el-GR" sz="2000" dirty="0"/>
              <a:t>Συμμετοχή σε </a:t>
            </a:r>
            <a:r>
              <a:rPr lang="el-GR" sz="2000" b="1" dirty="0"/>
              <a:t>διαγωνισμούς</a:t>
            </a:r>
            <a:r>
              <a:rPr lang="el-GR" sz="2000" dirty="0"/>
              <a:t> </a:t>
            </a:r>
          </a:p>
          <a:p>
            <a:pPr marL="400050" indent="-400050">
              <a:buFont typeface="Arial" panose="020B0604020202020204" pitchFamily="34" charset="0"/>
              <a:buAutoNum type="romanLcPeriod"/>
            </a:pPr>
            <a:r>
              <a:rPr lang="el-GR" sz="2000" b="1" dirty="0"/>
              <a:t>Εθελοντική εργασία </a:t>
            </a:r>
            <a:r>
              <a:rPr lang="el-GR" sz="2000" dirty="0"/>
              <a:t>που σχετίζεται με το </a:t>
            </a:r>
            <a:r>
              <a:rPr lang="el-GR" sz="2000" dirty="0" smtClean="0"/>
              <a:t>μάθημα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023110" y="923440"/>
            <a:ext cx="8324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Αξιολόγηση </a:t>
            </a:r>
            <a:r>
              <a:rPr lang="el-GR" sz="2000" b="1" dirty="0" smtClean="0"/>
              <a:t>Α΄ και Β΄ </a:t>
            </a:r>
            <a:r>
              <a:rPr lang="el-GR" sz="2000" b="1" dirty="0" err="1" smtClean="0"/>
              <a:t>τετραμήνου</a:t>
            </a:r>
            <a:r>
              <a:rPr lang="el-GR" sz="2000" b="1" dirty="0" smtClean="0"/>
              <a:t> (ποσοστό 35</a:t>
            </a:r>
            <a:r>
              <a:rPr lang="el-GR" sz="2000" b="1" dirty="0" smtClean="0"/>
              <a:t>% </a:t>
            </a:r>
            <a:r>
              <a:rPr lang="el-GR" sz="2000" b="1" dirty="0" smtClean="0"/>
              <a:t>+ 35% στον βαθμό του έτους)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942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win32_updated.potx" id="{A4A0EA2A-97B2-410A-8D7A-6FADB82D2E12}" vid="{BA420F86-D112-4462-A780-945ECA68E0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508</TotalTime>
  <Words>870</Words>
  <Application>Microsoft Office PowerPoint</Application>
  <PresentationFormat>Widescreen</PresentationFormat>
  <Paragraphs>108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Corbel</vt:lpstr>
      <vt:lpstr>Wingdings</vt:lpstr>
      <vt:lpstr>Office Theme</vt:lpstr>
      <vt:lpstr>ΝΕΑ ΕΛΛΗΝΙΚΑ Α’ ΓΥΜΝΑΣΙΟΥ</vt:lpstr>
      <vt:lpstr>Ωρολόγιο Πρόγραμμα</vt:lpstr>
      <vt:lpstr>Σχολικά εγχειρίδια Α΄ Γυμνασίου</vt:lpstr>
      <vt:lpstr>Τι είναι η Νεοελληνική Γλώσσα;</vt:lpstr>
      <vt:lpstr>PowerPoint Presentation</vt:lpstr>
      <vt:lpstr>Αναμενόμενα μαθησιακά αποτελέσματα</vt:lpstr>
      <vt:lpstr>Λογοτεχνία</vt:lpstr>
      <vt:lpstr>PowerPoint Presentation</vt:lpstr>
      <vt:lpstr>PowerPoint Presentation</vt:lpstr>
      <vt:lpstr>PowerPoint Presentation</vt:lpstr>
      <vt:lpstr>Στην τάξη τα παιδιά θα πρέπει: </vt:lpstr>
      <vt:lpstr>Πώς πρέπει να γίνεται η μελέτη στο σπίτι;</vt:lpstr>
      <vt:lpstr>Πώς θα πετύχουν τα παιδιά στο Μάθημα των Νέων Ελληνικών;</vt:lpstr>
      <vt:lpstr>Πώς βοηθώ εγώ το παιδί μου ως γονέας;</vt:lpstr>
      <vt:lpstr>Ευχαριστούμε!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ΝΕΑ ΕΛΛΗΝΙΚΑ Α’ ΓΥΜΝΑΣΙΟΥ</dc:title>
  <dc:creator>ΜΑΡΙΑ ΛΑΟΥΤΑΡΗ</dc:creator>
  <cp:lastModifiedBy>Student</cp:lastModifiedBy>
  <cp:revision>135</cp:revision>
  <dcterms:created xsi:type="dcterms:W3CDTF">2022-10-25T18:28:21Z</dcterms:created>
  <dcterms:modified xsi:type="dcterms:W3CDTF">2023-10-18T10:51:33Z</dcterms:modified>
</cp:coreProperties>
</file>